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3"/>
  </p:notesMasterIdLst>
  <p:sldIdLst>
    <p:sldId id="257" r:id="rId2"/>
    <p:sldId id="260" r:id="rId3"/>
    <p:sldId id="261" r:id="rId4"/>
    <p:sldId id="286" r:id="rId5"/>
    <p:sldId id="301" r:id="rId6"/>
    <p:sldId id="288" r:id="rId7"/>
    <p:sldId id="304" r:id="rId8"/>
    <p:sldId id="302" r:id="rId9"/>
    <p:sldId id="290" r:id="rId10"/>
    <p:sldId id="293" r:id="rId11"/>
    <p:sldId id="294" r:id="rId12"/>
    <p:sldId id="295" r:id="rId13"/>
    <p:sldId id="297" r:id="rId14"/>
    <p:sldId id="296" r:id="rId15"/>
    <p:sldId id="298" r:id="rId16"/>
    <p:sldId id="315" r:id="rId17"/>
    <p:sldId id="323" r:id="rId18"/>
    <p:sldId id="319" r:id="rId19"/>
    <p:sldId id="324" r:id="rId20"/>
    <p:sldId id="326" r:id="rId21"/>
    <p:sldId id="327" r:id="rId22"/>
    <p:sldId id="328" r:id="rId23"/>
    <p:sldId id="322" r:id="rId24"/>
    <p:sldId id="306" r:id="rId25"/>
    <p:sldId id="308" r:id="rId26"/>
    <p:sldId id="309" r:id="rId27"/>
    <p:sldId id="310" r:id="rId28"/>
    <p:sldId id="311" r:id="rId29"/>
    <p:sldId id="313" r:id="rId30"/>
    <p:sldId id="314" r:id="rId31"/>
    <p:sldId id="292" r:id="rId32"/>
  </p:sldIdLst>
  <p:sldSz cx="12192000" cy="6858000"/>
  <p:notesSz cx="6858000" cy="9144000"/>
  <p:embeddedFontLst>
    <p:embeddedFont>
      <p:font typeface="나눔스퀘어" panose="020B0600000101010101" pitchFamily="50" charset="-127"/>
      <p:regular r:id="rId34"/>
    </p:embeddedFont>
    <p:embeddedFont>
      <p:font typeface="나눔스퀘어_ac Bold" panose="020B0600000101010101" pitchFamily="50" charset="-127"/>
      <p:bold r:id="rId35"/>
    </p:embeddedFont>
    <p:embeddedFont>
      <p:font typeface="맑은 고딕" panose="020B0503020000020004" pitchFamily="50" charset="-127"/>
      <p:regular r:id="rId36"/>
      <p:bold r:id="rId3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EFEF"/>
    <a:srgbClr val="FDDE45"/>
    <a:srgbClr val="FBCE01"/>
    <a:srgbClr val="A6A7A9"/>
    <a:srgbClr val="7C8387"/>
    <a:srgbClr val="FCFBF7"/>
    <a:srgbClr val="EDE5D5"/>
    <a:srgbClr val="D8BEA7"/>
    <a:srgbClr val="F8E00E"/>
    <a:srgbClr val="939597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46" d="100"/>
          <a:sy n="46" d="100"/>
        </p:scale>
        <p:origin x="32" y="440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5C53E6F-D4AC-442F-AF4F-5C85AAFD288D}" type="datetimeFigureOut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C96A55-2D77-4D60-90DB-B5BBECEE13A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98299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5647E50-E1BE-480A-87A8-31EC9BBD8D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B98C10D-08E3-4BAD-9934-8623B7265F3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88EF337-0B82-4E6E-A636-4640546AD8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D02D57E-C67A-4DA6-A4E3-6C73D94A71FB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CEDCEE0-D808-4C09-8260-F97C6D6312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910E8C-7085-4648-A3C3-F6E6644408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51113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B89CAC0-F41F-4E8C-BFBA-980DB4A7B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05F3A00-B109-4376-AA48-5E7B5464E2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743BB4-F08C-4048-8C8F-28EB79B3E5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818CF5-3AB0-4751-9C7C-58E7CE0CE85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73B118A-D773-438E-9FCC-E98AC84BD7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6363AA0-21C8-4A59-A8F0-04E217F79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87823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DF418F2-4099-4266-AA90-9B0C225B82F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39F3734-B5CF-47EC-8D79-5D639BDEA2D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15EC87E-D5AB-43A7-8022-58A66741C3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E99C8A-7DBD-4E22-96D3-E436FC53A40F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0430F32-9B8D-4781-90FC-B1778C6FB4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8943733-2338-4CB3-ADB4-CEECF89A4A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67471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4E4C23-F907-4E6D-A491-3D7E5A99FA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740C1AD-66F4-430A-B930-3163AEAD9B9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6202AC3-7DE4-46A2-B764-30A3074820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771BF2-894D-46A9-A319-1BDDBA157541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CE7FC80-1F56-4F6E-9B34-F355FCAB7C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7599F24-16F4-4B2A-B6BB-DDEEA369D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0204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199E811-F132-4E2A-B962-E695376C13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DCAD16-C84A-4C83-ACD0-F824C432817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1A26D91-5322-4173-91CB-E5C6F0708F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A563BD-ACEE-4A02-9C94-5E2BF7943722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041B30F-648A-4D07-9DC7-26E4BE3DC5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C83AE05-90BC-443E-A190-1A57A203C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8532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D20D81D-90B7-43D9-887E-B2224E9D4C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726C520-4AB0-4381-B939-F402DFD7C1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121DA69-FDC7-448A-9C68-184A03994D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D2B867-2677-4DAC-8963-CA61B6680F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B48362-A20E-4BC4-B038-6476C541946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CC15F40-C02C-4EAB-9CEA-056056AE8A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7752D15-5286-419B-9A8A-872F3A6BFC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6029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25062D3-9ECA-45BD-BD87-07F7D9C038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669A32D-8825-44A7-8DF3-ECDAB1FEC4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3B8DB7C6-FFE4-4520-9751-FD143BCD55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4111589-9358-41A3-86E8-218AC545F5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83D2F7A-B09C-494D-AABB-14431B44A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0A92DC-AB6E-4BE9-BCF3-AFB36D7E1C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103E14-AFC0-4E26-8530-903BD084F4A7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EF46119-1B1F-465A-B088-85118B4FDC9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9DFA819E-4A6E-45C9-A382-46BAE105BF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69483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25014-2BAD-4B22-953E-28B4B4D02B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303112B-E2F7-4884-ADDF-9B4D49A14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F437C-7187-483D-B860-2A6D69F166B6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163BF32F-66A8-43A7-88BB-D22806E5D4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3AB36C3-026A-459F-8BFC-475C8EBCD9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29526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C52AC692-7268-4D95-8F19-722C37C738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1149F-6147-43B4-A9C9-D9951B2F27EC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CB42C91-C67F-4DFF-B144-EA7ED7DDCF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57D9541-A6B9-4942-BC4A-7EC0EA31A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8" y="6356350"/>
            <a:ext cx="2743200" cy="365125"/>
          </a:xfrm>
        </p:spPr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851540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1A993E7-E5B8-4992-AF88-BE5E069DB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29E56B5-89D6-4434-AFE2-10910E648E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9E89AE-7640-4DEE-83EC-558650957D0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F82ADBB-CB0C-44B6-874A-9FE0E6B0B9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2FCED3-F887-4248-AC65-7F4164930BBB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B32C452-D876-41FB-AA00-7B4AC0919D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668ED6-8F1B-4FAA-8793-2D5D9D0A6A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45053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2885C01-AA51-407B-BC7B-FE6B40690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AEFE3FC-556C-41B8-BD62-1E94E42D415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658969-AAF7-486A-A3D5-2BF3390E3B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4215A57-D6ED-4EDA-981D-59434A4777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593B63-1BB0-42B3-BF05-C89F0F24728C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9BDCAD1-E41F-4F46-AE84-1BEC50DCF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4622BF4-68B3-4DA1-A704-FE1D9961C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56446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08B2DF7-6E62-4A2B-93E3-D9F1E95C9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D96D0E9-8EC4-42DB-9B37-47D449A17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151153-4AB9-4CFA-8ABD-245697E91F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54CE8E-1C6A-4ADF-875B-4A7BC2292343}" type="datetime1">
              <a:rPr lang="ko-KR" altLang="en-US" smtClean="0"/>
              <a:t>2022-06-21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9DED0B-BA23-4D49-9944-C420C36E3F5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EBD6E46-082A-488A-B507-08943ECEC6F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F9B66E-A506-4F32-84E5-F344782BD9B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05079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41D578C-5341-4F14-ACA5-8171710A824A}"/>
              </a:ext>
            </a:extLst>
          </p:cNvPr>
          <p:cNvSpPr/>
          <p:nvPr/>
        </p:nvSpPr>
        <p:spPr>
          <a:xfrm>
            <a:off x="5252720" y="1856471"/>
            <a:ext cx="2160000" cy="2160000"/>
          </a:xfrm>
          <a:prstGeom prst="rect">
            <a:avLst/>
          </a:prstGeom>
          <a:solidFill>
            <a:schemeClr val="accent4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E16D76B-05D0-428E-B6A2-D9D2121259A8}"/>
              </a:ext>
            </a:extLst>
          </p:cNvPr>
          <p:cNvSpPr txBox="1"/>
          <p:nvPr/>
        </p:nvSpPr>
        <p:spPr>
          <a:xfrm>
            <a:off x="4188271" y="4897120"/>
            <a:ext cx="3815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정보 시스템 설계 </a:t>
            </a:r>
            <a:r>
              <a:rPr lang="en-US" altLang="ko-KR" dirty="0">
                <a:solidFill>
                  <a:schemeClr val="accent4">
                    <a:lumMod val="50000"/>
                  </a:schemeClr>
                </a:solidFill>
              </a:rPr>
              <a:t>2022 1R </a:t>
            </a:r>
            <a:r>
              <a:rPr lang="ko-KR" altLang="en-US" dirty="0">
                <a:solidFill>
                  <a:schemeClr val="accent4">
                    <a:lumMod val="50000"/>
                  </a:schemeClr>
                </a:solidFill>
              </a:rPr>
              <a:t>팀프로젝트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20B2229-A196-43A3-8388-12031402E4B0}"/>
              </a:ext>
            </a:extLst>
          </p:cNvPr>
          <p:cNvSpPr txBox="1"/>
          <p:nvPr/>
        </p:nvSpPr>
        <p:spPr>
          <a:xfrm>
            <a:off x="2628900" y="4356705"/>
            <a:ext cx="6934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유아 모집 등록 관리 시스템 최종 보고서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F8DA3FA-A923-4EC7-9E49-9F6F21714EE0}"/>
              </a:ext>
            </a:extLst>
          </p:cNvPr>
          <p:cNvSpPr/>
          <p:nvPr/>
        </p:nvSpPr>
        <p:spPr>
          <a:xfrm>
            <a:off x="4728480" y="1314549"/>
            <a:ext cx="2160000" cy="2160000"/>
          </a:xfrm>
          <a:prstGeom prst="rect">
            <a:avLst/>
          </a:prstGeom>
          <a:solidFill>
            <a:schemeClr val="accent2"/>
          </a:solidFill>
          <a:ln w="139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A98063-4310-BBFD-5828-0B7BF90022AB}"/>
              </a:ext>
            </a:extLst>
          </p:cNvPr>
          <p:cNvSpPr txBox="1"/>
          <p:nvPr/>
        </p:nvSpPr>
        <p:spPr>
          <a:xfrm>
            <a:off x="9655025" y="5436941"/>
            <a:ext cx="20281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2019131438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송은서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2019170839 </a:t>
            </a:r>
            <a:r>
              <a:rPr lang="ko-KR" altLang="en-US" sz="1600" dirty="0">
                <a:solidFill>
                  <a:schemeClr val="accent4">
                    <a:lumMod val="50000"/>
                  </a:schemeClr>
                </a:solidFill>
              </a:rPr>
              <a:t>박지영</a:t>
            </a:r>
            <a:endParaRPr lang="en-US" altLang="ko-KR" sz="1600" dirty="0">
              <a:solidFill>
                <a:schemeClr val="accent4">
                  <a:lumMod val="50000"/>
                </a:schemeClr>
              </a:solidFill>
            </a:endParaRPr>
          </a:p>
          <a:p>
            <a:pPr algn="ctr"/>
            <a:r>
              <a:rPr lang="en-US" altLang="ko-KR" sz="1600" dirty="0">
                <a:solidFill>
                  <a:schemeClr val="accent4">
                    <a:lumMod val="50000"/>
                  </a:schemeClr>
                </a:solidFill>
              </a:rPr>
              <a:t>2019170853 </a:t>
            </a:r>
            <a:r>
              <a:rPr lang="ko-KR" altLang="en-US" sz="1600" dirty="0" err="1">
                <a:solidFill>
                  <a:schemeClr val="accent4">
                    <a:lumMod val="50000"/>
                  </a:schemeClr>
                </a:solidFill>
              </a:rPr>
              <a:t>장예린</a:t>
            </a:r>
            <a:endParaRPr lang="ko-KR" altLang="en-US" sz="16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171C3C13-7300-CD48-EAE6-DB6D8A0704D2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000" y="1914340"/>
            <a:ext cx="2160000" cy="14083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52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C09C3405-A0BB-4190-83F7-94660F4893DB}"/>
              </a:ext>
            </a:extLst>
          </p:cNvPr>
          <p:cNvGrpSpPr/>
          <p:nvPr/>
        </p:nvGrpSpPr>
        <p:grpSpPr>
          <a:xfrm>
            <a:off x="787377" y="2403282"/>
            <a:ext cx="1803983" cy="369332"/>
            <a:chOff x="720000" y="2062777"/>
            <a:chExt cx="1803983" cy="369332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BB9ABE-F13E-152B-21AE-32985340809B}"/>
                </a:ext>
              </a:extLst>
            </p:cNvPr>
            <p:cNvSpPr txBox="1"/>
            <p:nvPr/>
          </p:nvSpPr>
          <p:spPr>
            <a:xfrm>
              <a:off x="720000" y="2062777"/>
              <a:ext cx="13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accent4">
                      <a:lumMod val="50000"/>
                    </a:schemeClr>
                  </a:solidFill>
                </a:rPr>
                <a:t>Pseudo Code</a:t>
              </a:r>
              <a:endParaRPr lang="ko-KR" altLang="en-US" spc="-1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78366C7A-27E4-F2B9-E402-657A8E513D1A}"/>
                </a:ext>
              </a:extLst>
            </p:cNvPr>
            <p:cNvSpPr txBox="1"/>
            <p:nvPr/>
          </p:nvSpPr>
          <p:spPr>
            <a:xfrm>
              <a:off x="2108485" y="2062777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accent4">
                      <a:lumMod val="50000"/>
                    </a:schemeClr>
                  </a:solidFill>
                </a:rPr>
                <a:t>&gt;&gt;</a:t>
              </a:r>
              <a:endParaRPr lang="ko-KR" altLang="en-US" spc="-1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Q2.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경쟁률 및 선호율은 어떻게 되는가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83635" y="2383618"/>
            <a:ext cx="8877994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just">
              <a:lnSpc>
                <a:spcPct val="120000"/>
              </a:lnSpc>
              <a:defRPr sz="1600" spc="-150"/>
            </a:lvl1pPr>
          </a:lstStyle>
          <a:p>
            <a:r>
              <a:rPr lang="en-US" altLang="ko-KR" dirty="0"/>
              <a:t>X = </a:t>
            </a:r>
            <a:r>
              <a:rPr lang="ko-KR" altLang="en-US" dirty="0" err="1"/>
              <a:t>입력받은</a:t>
            </a:r>
            <a:r>
              <a:rPr lang="ko-KR" altLang="en-US" dirty="0"/>
              <a:t> 지원하려는 유치원 이름</a:t>
            </a:r>
          </a:p>
          <a:p>
            <a:r>
              <a:rPr lang="en-US" altLang="ko-KR" dirty="0"/>
              <a:t>FIND X IN </a:t>
            </a:r>
            <a:r>
              <a:rPr lang="ko-KR" altLang="en-US" dirty="0"/>
              <a:t>유치원</a:t>
            </a:r>
          </a:p>
          <a:p>
            <a:r>
              <a:rPr lang="en-US" altLang="ko-KR" dirty="0"/>
              <a:t>PRINT X.</a:t>
            </a:r>
            <a:r>
              <a:rPr lang="ko-KR" altLang="en-US" dirty="0" err="1"/>
              <a:t>관심수</a:t>
            </a:r>
            <a:r>
              <a:rPr lang="en-US" altLang="ko-KR" dirty="0"/>
              <a:t>/X.</a:t>
            </a:r>
            <a:r>
              <a:rPr lang="ko-KR" altLang="en-US" dirty="0"/>
              <a:t>정원</a:t>
            </a:r>
          </a:p>
          <a:p>
            <a:r>
              <a:rPr lang="en-US" altLang="ko-KR" dirty="0"/>
              <a:t>PRINT X.</a:t>
            </a:r>
            <a:r>
              <a:rPr lang="ko-KR" altLang="en-US" dirty="0" err="1"/>
              <a:t>관심수</a:t>
            </a:r>
            <a:r>
              <a:rPr lang="en-US" altLang="ko-KR" dirty="0"/>
              <a:t>/NROW(</a:t>
            </a:r>
            <a:r>
              <a:rPr lang="ko-KR" altLang="en-US" dirty="0"/>
              <a:t>학부모</a:t>
            </a:r>
            <a:r>
              <a:rPr lang="en-US" altLang="ko-KR" dirty="0"/>
              <a:t>)</a:t>
            </a:r>
          </a:p>
          <a:p>
            <a:endParaRPr lang="en-US" altLang="ko-KR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203D195-F49E-C86C-BC9C-3E976D67E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8846655-CFD7-83B5-B9FF-E6E01038E22D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2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7351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Pseudo Code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Q3.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내가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대기 상태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’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인 유치원에서의 내 대기 순위는 얼마인가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11241" y="2059080"/>
            <a:ext cx="89902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/>
              <a:t>SELECT </a:t>
            </a:r>
            <a:r>
              <a:rPr lang="ko-KR" altLang="en-US" sz="1600" dirty="0"/>
              <a:t>유치원</a:t>
            </a:r>
            <a:r>
              <a:rPr lang="en-US" altLang="ko-KR" sz="1600" dirty="0"/>
              <a:t>.</a:t>
            </a:r>
            <a:r>
              <a:rPr lang="ko-KR" altLang="en-US" sz="1600" dirty="0"/>
              <a:t>유치원이름</a:t>
            </a:r>
            <a:r>
              <a:rPr lang="en-US" altLang="ko-KR" sz="1600" dirty="0"/>
              <a:t>, </a:t>
            </a:r>
          </a:p>
          <a:p>
            <a:endParaRPr lang="en-US" altLang="ko-KR" sz="1600" dirty="0"/>
          </a:p>
          <a:p>
            <a:r>
              <a:rPr lang="en-US" altLang="ko-KR" sz="1600" dirty="0"/>
              <a:t>FROM </a:t>
            </a:r>
            <a:r>
              <a:rPr lang="ko-KR" altLang="en-US" sz="1600" dirty="0"/>
              <a:t>지원</a:t>
            </a:r>
            <a:r>
              <a:rPr lang="en-US" altLang="ko-KR" sz="1600" dirty="0"/>
              <a:t>, </a:t>
            </a:r>
            <a:r>
              <a:rPr lang="ko-KR" altLang="en-US" sz="1600" dirty="0"/>
              <a:t>유치원</a:t>
            </a:r>
          </a:p>
          <a:p>
            <a:r>
              <a:rPr lang="en-US" altLang="ko-KR" sz="1600" dirty="0"/>
              <a:t>WHERE </a:t>
            </a:r>
            <a:r>
              <a:rPr lang="ko-KR" altLang="en-US" sz="1600" dirty="0"/>
              <a:t>지원</a:t>
            </a:r>
            <a:r>
              <a:rPr lang="en-US" altLang="ko-KR" sz="1600" dirty="0"/>
              <a:t>.</a:t>
            </a:r>
            <a:r>
              <a:rPr lang="ko-KR" altLang="en-US" sz="1600" dirty="0"/>
              <a:t>선발결과</a:t>
            </a:r>
            <a:r>
              <a:rPr lang="en-US" altLang="ko-KR" sz="1600" dirty="0"/>
              <a:t>(</a:t>
            </a:r>
            <a:r>
              <a:rPr lang="ko-KR" altLang="en-US" sz="1600" dirty="0"/>
              <a:t>최초대기순위</a:t>
            </a:r>
            <a:r>
              <a:rPr lang="en-US" altLang="ko-KR" sz="1600" dirty="0"/>
              <a:t>) &gt; 0</a:t>
            </a:r>
          </a:p>
          <a:p>
            <a:r>
              <a:rPr lang="en-US" altLang="ko-KR" sz="1600" dirty="0"/>
              <a:t>	AND </a:t>
            </a:r>
            <a:r>
              <a:rPr lang="ko-KR" altLang="en-US" sz="1600" dirty="0"/>
              <a:t>지원</a:t>
            </a:r>
            <a:r>
              <a:rPr lang="en-US" altLang="ko-KR" sz="1600" dirty="0"/>
              <a:t>.</a:t>
            </a:r>
            <a:r>
              <a:rPr lang="ko-KR" altLang="en-US" sz="1600" dirty="0"/>
              <a:t>등록여부 </a:t>
            </a:r>
            <a:r>
              <a:rPr lang="en-US" altLang="ko-KR" sz="1600" dirty="0"/>
              <a:t>= Null</a:t>
            </a:r>
          </a:p>
          <a:p>
            <a:r>
              <a:rPr lang="en-US" altLang="ko-KR" sz="1600" dirty="0"/>
              <a:t>	AND </a:t>
            </a:r>
            <a:r>
              <a:rPr lang="ko-KR" altLang="en-US" sz="1600" dirty="0"/>
              <a:t>유치원</a:t>
            </a:r>
            <a:r>
              <a:rPr lang="en-US" altLang="ko-KR" sz="1600" dirty="0"/>
              <a:t>.</a:t>
            </a:r>
            <a:r>
              <a:rPr lang="ko-KR" altLang="en-US" sz="1600" dirty="0"/>
              <a:t>유치원</a:t>
            </a:r>
            <a:r>
              <a:rPr lang="en-US" altLang="ko-KR" sz="1600" dirty="0"/>
              <a:t>ID = </a:t>
            </a:r>
            <a:r>
              <a:rPr lang="ko-KR" altLang="en-US" sz="1600" dirty="0"/>
              <a:t>지원</a:t>
            </a:r>
            <a:r>
              <a:rPr lang="en-US" altLang="ko-KR" sz="1600" dirty="0"/>
              <a:t>.</a:t>
            </a:r>
            <a:r>
              <a:rPr lang="ko-KR" altLang="en-US" sz="1600" dirty="0"/>
              <a:t>유치원</a:t>
            </a:r>
            <a:r>
              <a:rPr lang="en-US" altLang="ko-KR" sz="1600" dirty="0"/>
              <a:t>ID</a:t>
            </a:r>
          </a:p>
          <a:p>
            <a:r>
              <a:rPr lang="en-US" altLang="ko-KR" sz="1600" dirty="0"/>
              <a:t>	AND </a:t>
            </a:r>
            <a:r>
              <a:rPr lang="ko-KR" altLang="en-US" sz="1600" dirty="0"/>
              <a:t>지원</a:t>
            </a:r>
            <a:r>
              <a:rPr lang="en-US" altLang="ko-KR" sz="1600" dirty="0"/>
              <a:t>.</a:t>
            </a:r>
            <a:r>
              <a:rPr lang="ko-KR" altLang="en-US" sz="1600" dirty="0"/>
              <a:t>학부모</a:t>
            </a:r>
            <a:r>
              <a:rPr lang="en-US" altLang="ko-KR" sz="1600" dirty="0"/>
              <a:t>ID = </a:t>
            </a:r>
            <a:r>
              <a:rPr lang="en-US" altLang="ko-KR" sz="1600" dirty="0" err="1"/>
              <a:t>userID</a:t>
            </a:r>
            <a:r>
              <a:rPr lang="en-US" altLang="ko-KR" sz="1600" dirty="0"/>
              <a:t> ;</a:t>
            </a:r>
          </a:p>
          <a:p>
            <a:br>
              <a:rPr lang="ko-KR" altLang="en-US" sz="1600" dirty="0"/>
            </a:br>
            <a:endParaRPr lang="en-US" altLang="ko-KR" sz="1600" spc="-15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EE6FC7-C582-4E2C-ECE6-56E6AEA42A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ED12137-E1D3-28EE-36C3-0DFC14C18DE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Query3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370200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Pseudo Code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Q4.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에서 결원이 발생했는가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11241" y="2059080"/>
            <a:ext cx="8990290" cy="32932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&lt;</a:t>
            </a:r>
            <a:r>
              <a:rPr lang="ko-KR" altLang="en-US" sz="1600" b="0" i="0" u="none" strike="noStrike" dirty="0">
                <a:effectLst/>
              </a:rPr>
              <a:t>등록 발생 시</a:t>
            </a:r>
            <a:r>
              <a:rPr lang="en-US" altLang="ko-KR" sz="1600" b="0" i="0" u="none" strike="noStrike" dirty="0">
                <a:effectLst/>
              </a:rPr>
              <a:t>, update&gt;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b="0" i="0" u="none" strike="noStrike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IF </a:t>
            </a:r>
            <a:r>
              <a:rPr lang="ko-KR" altLang="en-US" sz="1600" b="0" i="0" u="none" strike="noStrike" dirty="0">
                <a:effectLst/>
              </a:rPr>
              <a:t>지원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유치원</a:t>
            </a:r>
            <a:r>
              <a:rPr lang="en-US" altLang="ko-KR" sz="1600" b="0" i="0" u="none" strike="noStrike" dirty="0">
                <a:effectLst/>
              </a:rPr>
              <a:t>ID == X.</a:t>
            </a:r>
            <a:r>
              <a:rPr lang="ko-KR" altLang="en-US" sz="1600" b="0" i="0" u="none" strike="noStrike" dirty="0">
                <a:effectLst/>
              </a:rPr>
              <a:t>유치원</a:t>
            </a:r>
            <a:r>
              <a:rPr lang="en-US" altLang="ko-KR" sz="1600" b="0" i="0" u="none" strike="noStrike" dirty="0">
                <a:effectLst/>
              </a:rPr>
              <a:t>ID: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    </a:t>
            </a:r>
            <a:r>
              <a:rPr lang="ko-KR" altLang="en-US" sz="1600" b="0" i="0" u="none" strike="noStrike" dirty="0">
                <a:effectLst/>
              </a:rPr>
              <a:t>유치원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 err="1">
                <a:effectLst/>
              </a:rPr>
              <a:t>등록학부모수</a:t>
            </a:r>
            <a:r>
              <a:rPr lang="ko-KR" altLang="en-US" sz="1600" b="0" i="0" u="none" strike="noStrike" dirty="0">
                <a:effectLst/>
              </a:rPr>
              <a:t> </a:t>
            </a:r>
            <a:r>
              <a:rPr lang="en-US" altLang="ko-KR" sz="1600" b="0" i="0" u="none" strike="noStrike" dirty="0">
                <a:effectLst/>
              </a:rPr>
              <a:t>= SUM(</a:t>
            </a:r>
            <a:r>
              <a:rPr lang="ko-KR" altLang="en-US" sz="1600" b="0" i="0" u="none" strike="noStrike" dirty="0">
                <a:effectLst/>
              </a:rPr>
              <a:t>지원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등록여부</a:t>
            </a:r>
            <a:r>
              <a:rPr lang="en-US" altLang="ko-KR" sz="1600" b="0" i="0" u="none" strike="noStrike" dirty="0">
                <a:effectLst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dirty="0"/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&lt;</a:t>
            </a:r>
            <a:r>
              <a:rPr lang="ko-KR" altLang="en-US" sz="1600" b="0" i="0" u="none" strike="noStrike" dirty="0">
                <a:effectLst/>
              </a:rPr>
              <a:t>조회 및 </a:t>
            </a:r>
            <a:r>
              <a:rPr lang="en-US" altLang="ko-KR" sz="1600" b="0" i="0" u="none" strike="noStrike" dirty="0">
                <a:effectLst/>
              </a:rPr>
              <a:t>return&gt;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b="0" i="0" u="none" strike="noStrike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if X.</a:t>
            </a:r>
            <a:r>
              <a:rPr lang="ko-KR" altLang="en-US" sz="1600" b="0" i="0" u="none" strike="noStrike" dirty="0">
                <a:effectLst/>
              </a:rPr>
              <a:t>정원 수 </a:t>
            </a:r>
            <a:r>
              <a:rPr lang="en-US" altLang="ko-KR" sz="1600" b="0" i="0" u="none" strike="noStrike" dirty="0">
                <a:effectLst/>
              </a:rPr>
              <a:t>- </a:t>
            </a:r>
            <a:r>
              <a:rPr lang="ko-KR" altLang="en-US" sz="1600" b="0" i="0" u="none" strike="noStrike" dirty="0">
                <a:effectLst/>
              </a:rPr>
              <a:t>유치원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 err="1">
                <a:effectLst/>
              </a:rPr>
              <a:t>등록학부모수</a:t>
            </a:r>
            <a:r>
              <a:rPr lang="ko-KR" altLang="en-US" sz="1600" b="0" i="0" u="none" strike="noStrike" dirty="0">
                <a:effectLst/>
              </a:rPr>
              <a:t> </a:t>
            </a:r>
            <a:r>
              <a:rPr lang="en-US" altLang="ko-KR" sz="1600" b="0" i="0" u="none" strike="noStrike" dirty="0">
                <a:effectLst/>
              </a:rPr>
              <a:t>&gt; 0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	print ‘X </a:t>
            </a:r>
            <a:r>
              <a:rPr lang="ko-KR" altLang="en-US" sz="1600" b="0" i="0" u="none" strike="noStrike" dirty="0">
                <a:effectLst/>
              </a:rPr>
              <a:t>유치원에서 </a:t>
            </a:r>
            <a:r>
              <a:rPr lang="en-US" altLang="ko-KR" sz="1600" b="0" i="0" u="none" strike="noStrike" dirty="0">
                <a:effectLst/>
              </a:rPr>
              <a:t>(X.</a:t>
            </a:r>
            <a:r>
              <a:rPr lang="ko-KR" altLang="en-US" sz="1600" b="0" i="0" u="none" strike="noStrike" dirty="0">
                <a:effectLst/>
              </a:rPr>
              <a:t>정원수 </a:t>
            </a:r>
            <a:r>
              <a:rPr lang="en-US" altLang="ko-KR" sz="1600" b="0" i="0" u="none" strike="noStrike" dirty="0">
                <a:effectLst/>
              </a:rPr>
              <a:t>- X.</a:t>
            </a:r>
            <a:r>
              <a:rPr lang="ko-KR" altLang="en-US" sz="1600" b="0" i="0" u="none" strike="noStrike" dirty="0" err="1">
                <a:effectLst/>
              </a:rPr>
              <a:t>등록학부모수</a:t>
            </a:r>
            <a:r>
              <a:rPr lang="en-US" altLang="ko-KR" sz="1600" b="0" i="0" u="none" strike="noStrike" dirty="0">
                <a:effectLst/>
              </a:rPr>
              <a:t>)</a:t>
            </a:r>
            <a:r>
              <a:rPr lang="ko-KR" altLang="en-US" sz="1600" b="0" i="0" u="none" strike="noStrike" dirty="0">
                <a:effectLst/>
              </a:rPr>
              <a:t>명의 결원 발생’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else: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	print(‘</a:t>
            </a:r>
            <a:r>
              <a:rPr lang="ko-KR" altLang="en-US" sz="1600" b="0" i="0" u="none" strike="noStrike" dirty="0">
                <a:effectLst/>
              </a:rPr>
              <a:t>결원이 발생하지 않음’</a:t>
            </a:r>
            <a:r>
              <a:rPr lang="en-US" altLang="ko-KR" sz="1600" b="0" i="0" u="none" strike="noStrike" dirty="0">
                <a:effectLst/>
              </a:rPr>
              <a:t>)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en-US" altLang="ko-KR" sz="1600" b="0" i="0" u="none" strike="noStrike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F03A18-DB93-F6BA-DE1F-ACD161120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660FBEC-FB91-D174-E717-3E326670529A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4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17847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유치원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Pseudo Code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Q5.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에 대기 중인 학부모의 수는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11241" y="2059080"/>
            <a:ext cx="8990290" cy="2286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X = </a:t>
            </a:r>
            <a:r>
              <a:rPr lang="ko-KR" altLang="en-US" sz="1600" b="0" i="0" u="none" strike="noStrike" dirty="0">
                <a:effectLst/>
              </a:rPr>
              <a:t>입력된 유치원이름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FIND X IN </a:t>
            </a:r>
            <a:r>
              <a:rPr lang="ko-KR" altLang="en-US" sz="1600" b="0" i="0" u="none" strike="noStrike" dirty="0">
                <a:effectLst/>
              </a:rPr>
              <a:t>유치원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600" b="0" i="0" u="none" strike="noStrike" dirty="0">
                <a:effectLst/>
              </a:rPr>
              <a:t>순위 </a:t>
            </a:r>
            <a:r>
              <a:rPr lang="en-US" altLang="ko-KR" sz="1600" b="0" i="0" u="none" strike="noStrike" dirty="0">
                <a:effectLst/>
              </a:rPr>
              <a:t>= MAX(X.</a:t>
            </a:r>
            <a:r>
              <a:rPr lang="ko-KR" altLang="en-US" sz="1600" b="0" i="0" u="none" strike="noStrike" dirty="0">
                <a:effectLst/>
              </a:rPr>
              <a:t>현재대기순위</a:t>
            </a:r>
            <a:r>
              <a:rPr lang="en-US" altLang="ko-KR" sz="1600" b="0" i="0" u="none" strike="noStrike" dirty="0">
                <a:effectLst/>
              </a:rPr>
              <a:t>)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if </a:t>
            </a:r>
            <a:r>
              <a:rPr lang="ko-KR" altLang="en-US" sz="1600" b="0" i="0" u="none" strike="noStrike" dirty="0">
                <a:effectLst/>
              </a:rPr>
              <a:t>순위 </a:t>
            </a:r>
            <a:r>
              <a:rPr lang="en-US" altLang="ko-KR" sz="1600" b="0" i="0" u="none" strike="noStrike" dirty="0">
                <a:effectLst/>
              </a:rPr>
              <a:t>&gt; 0 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PRINT ‘ {</a:t>
            </a:r>
            <a:r>
              <a:rPr lang="ko-KR" altLang="en-US" sz="1600" b="0" i="0" u="none" strike="noStrike" dirty="0">
                <a:effectLst/>
              </a:rPr>
              <a:t>순위</a:t>
            </a:r>
            <a:r>
              <a:rPr lang="en-US" altLang="ko-KR" sz="1600" b="0" i="0" u="none" strike="noStrike" dirty="0">
                <a:effectLst/>
              </a:rPr>
              <a:t>} </a:t>
            </a:r>
            <a:r>
              <a:rPr lang="ko-KR" altLang="en-US" sz="1600" b="0" i="0" u="none" strike="noStrike" dirty="0">
                <a:effectLst/>
              </a:rPr>
              <a:t>명이 대기중입니다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else: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	PRINT ‘ </a:t>
            </a:r>
            <a:r>
              <a:rPr lang="ko-KR" altLang="en-US" sz="1600" b="0" i="0" u="none" strike="noStrike" dirty="0">
                <a:effectLst/>
              </a:rPr>
              <a:t>대기인원이 없습니다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EF986B4-04B2-3C9D-E7FF-08E4950FE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3B165-9A60-3607-5F8E-A5388A88637D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5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7600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41504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유치원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~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추가모집 마감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Pseudo Code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Q6.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정원보다  등록인원이 적은가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36459" y="1809727"/>
            <a:ext cx="8990290" cy="2091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effectLst/>
            </a:endParaRP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X = </a:t>
            </a:r>
            <a:r>
              <a:rPr lang="ko-KR" altLang="en-US" sz="1600" b="0" i="0" u="none" strike="noStrike" dirty="0">
                <a:effectLst/>
              </a:rPr>
              <a:t>입력된 유치원 이름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FIND X IN </a:t>
            </a:r>
            <a:r>
              <a:rPr lang="ko-KR" altLang="en-US" sz="1600" b="0" i="0" u="none" strike="noStrike" dirty="0">
                <a:effectLst/>
              </a:rPr>
              <a:t>유치원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IF X.</a:t>
            </a:r>
            <a:r>
              <a:rPr lang="ko-KR" altLang="en-US" sz="1600" b="0" i="0" u="none" strike="noStrike" dirty="0">
                <a:effectLst/>
              </a:rPr>
              <a:t>정원 </a:t>
            </a:r>
            <a:r>
              <a:rPr lang="en-US" altLang="ko-KR" sz="1600" b="0" i="0" u="none" strike="noStrike" dirty="0">
                <a:effectLst/>
              </a:rPr>
              <a:t>&gt; X.</a:t>
            </a:r>
            <a:r>
              <a:rPr lang="ko-KR" altLang="en-US" sz="1600" dirty="0" err="1"/>
              <a:t>등록학부모수</a:t>
            </a:r>
            <a:r>
              <a:rPr lang="ko-KR" altLang="en-US" sz="1600" b="0" i="0" u="none" strike="noStrike" dirty="0">
                <a:effectLst/>
              </a:rPr>
              <a:t> </a:t>
            </a:r>
            <a:r>
              <a:rPr lang="en-US" altLang="ko-KR" sz="1600" b="0" i="0" u="none" strike="noStrike" dirty="0">
                <a:effectLst/>
              </a:rPr>
              <a:t>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등록 기간동안 미달’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ELSE :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등록 기간동안 정원을 충족함’</a:t>
            </a:r>
          </a:p>
          <a:p>
            <a:pPr rtl="0"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30F9FA2-19DE-44A9-FA12-9932F7132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0028CA4-7F3F-94DF-004A-F9E5555E05A3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6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09613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8023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시스템 관리자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항상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3369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Pseudo Code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Q7.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현재는 유치원 모집 일정의 어느 단계인가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 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611241" y="2059080"/>
            <a:ext cx="8990290" cy="33895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SELECT NOW()</a:t>
            </a:r>
            <a:endParaRPr lang="ko-KR" altLang="en-US" sz="1600" b="0" i="0" u="none" strike="noStrike" dirty="0">
              <a:effectLst/>
            </a:endParaRP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endParaRPr lang="ko-KR" altLang="en-US" sz="1600" b="0" i="0" u="none" strike="noStrike" dirty="0">
              <a:effectLst/>
            </a:endParaRP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IF NOW() IN RANGE(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선발시작날짜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선발결과발표날짜</a:t>
            </a:r>
            <a:r>
              <a:rPr lang="en-US" altLang="ko-KR" sz="1600" b="0" i="0" u="none" strike="noStrike" dirty="0">
                <a:effectLst/>
              </a:rPr>
              <a:t>) 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유치원 지원 기간입니다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선발결과는 </a:t>
            </a:r>
            <a:r>
              <a:rPr lang="en-US" altLang="ko-KR" sz="1600" b="0" i="0" u="none" strike="noStrike" dirty="0">
                <a:effectLst/>
              </a:rPr>
              <a:t>(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선발결과발표날짜</a:t>
            </a:r>
            <a:r>
              <a:rPr lang="en-US" altLang="ko-KR" sz="1600" b="0" i="0" u="none" strike="noStrike" dirty="0">
                <a:effectLst/>
              </a:rPr>
              <a:t>)</a:t>
            </a:r>
            <a:r>
              <a:rPr lang="ko-KR" altLang="en-US" sz="1600" b="0" i="0" u="none" strike="noStrike" dirty="0">
                <a:effectLst/>
              </a:rPr>
              <a:t>에 발표됩니다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ELIF NOW() IN RANGE(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선발결과발표날짜</a:t>
            </a:r>
            <a:r>
              <a:rPr lang="en-US" altLang="ko-KR" sz="1600" b="0" i="0" u="none" strike="noStrike" dirty="0">
                <a:effectLst/>
              </a:rPr>
              <a:t>,</a:t>
            </a:r>
            <a:r>
              <a:rPr lang="ko-KR" altLang="en-US" sz="1600" b="0" i="0" u="none" strike="noStrike" dirty="0">
                <a:effectLst/>
              </a:rPr>
              <a:t>추가모집시작날짜</a:t>
            </a:r>
            <a:r>
              <a:rPr lang="en-US" altLang="ko-KR" sz="1600" b="0" i="0" u="none" strike="noStrike" dirty="0">
                <a:effectLst/>
              </a:rPr>
              <a:t>) 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선발 결과가 발표되었습니다</a:t>
            </a:r>
            <a:r>
              <a:rPr lang="en-US" altLang="ko-KR" sz="1600" b="0" i="0" u="none" strike="noStrike" dirty="0">
                <a:effectLst/>
              </a:rPr>
              <a:t>. </a:t>
            </a:r>
            <a:r>
              <a:rPr lang="ko-KR" altLang="en-US" sz="1600" b="0" i="0" u="none" strike="noStrike" dirty="0">
                <a:effectLst/>
              </a:rPr>
              <a:t>등록</a:t>
            </a:r>
            <a:r>
              <a:rPr lang="en-US" altLang="ko-KR" sz="1600" b="0" i="0" u="none" strike="noStrike" dirty="0">
                <a:effectLst/>
              </a:rPr>
              <a:t>/</a:t>
            </a:r>
            <a:r>
              <a:rPr lang="ko-KR" altLang="en-US" sz="1600" b="0" i="0" u="none" strike="noStrike" dirty="0">
                <a:effectLst/>
              </a:rPr>
              <a:t>포기 기간입니다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등록 기간은 </a:t>
            </a:r>
            <a:r>
              <a:rPr lang="en-US" altLang="ko-KR" sz="1600" b="0" i="0" u="none" strike="noStrike" dirty="0">
                <a:effectLst/>
              </a:rPr>
              <a:t>(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추가모집시작날짜</a:t>
            </a:r>
            <a:r>
              <a:rPr lang="en-US" altLang="ko-KR" sz="1600" b="0" i="0" u="none" strike="noStrike" dirty="0">
                <a:effectLst/>
              </a:rPr>
              <a:t>)</a:t>
            </a:r>
            <a:r>
              <a:rPr lang="ko-KR" altLang="en-US" sz="1600" b="0" i="0" u="none" strike="noStrike" dirty="0" err="1">
                <a:effectLst/>
              </a:rPr>
              <a:t>까지입니다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ELIF NOW() IN RANGE(</a:t>
            </a:r>
            <a:r>
              <a:rPr lang="ko-KR" altLang="en-US" sz="1600" b="0" i="0" u="none" strike="noStrike" dirty="0">
                <a:effectLst/>
              </a:rPr>
              <a:t>시스템관리자</a:t>
            </a:r>
            <a:r>
              <a:rPr lang="en-US" altLang="ko-KR" sz="1600" b="0" i="0" u="none" strike="noStrike" dirty="0">
                <a:effectLst/>
              </a:rPr>
              <a:t>.</a:t>
            </a:r>
            <a:r>
              <a:rPr lang="ko-KR" altLang="en-US" sz="1600" b="0" i="0" u="none" strike="noStrike" dirty="0">
                <a:effectLst/>
              </a:rPr>
              <a:t>추가모집시작날짜</a:t>
            </a:r>
            <a:r>
              <a:rPr lang="en-US" altLang="ko-KR" sz="1600" b="0" i="0" u="none" strike="noStrike" dirty="0">
                <a:effectLst/>
              </a:rPr>
              <a:t>) 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등록</a:t>
            </a:r>
            <a:r>
              <a:rPr lang="en-US" altLang="ko-KR" sz="1600" b="0" i="0" u="none" strike="noStrike" dirty="0">
                <a:effectLst/>
              </a:rPr>
              <a:t>/</a:t>
            </a:r>
            <a:r>
              <a:rPr lang="ko-KR" altLang="en-US" sz="1600" b="0" i="0" u="none" strike="noStrike" dirty="0">
                <a:effectLst/>
              </a:rPr>
              <a:t>포기 기간이 지났습니다</a:t>
            </a:r>
            <a:r>
              <a:rPr lang="en-US" altLang="ko-KR" sz="1600" b="0" i="0" u="none" strike="noStrike" dirty="0">
                <a:effectLst/>
              </a:rPr>
              <a:t>. </a:t>
            </a:r>
            <a:r>
              <a:rPr lang="ko-KR" altLang="en-US" sz="1600" b="0" i="0" u="none" strike="noStrike" dirty="0">
                <a:effectLst/>
              </a:rPr>
              <a:t>추가 모집 기간입니다</a:t>
            </a:r>
            <a:r>
              <a:rPr lang="en-US" altLang="ko-KR" sz="1600" b="0" i="0" u="none" strike="noStrike" dirty="0">
                <a:effectLst/>
              </a:rPr>
              <a:t>.’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ELSE :</a:t>
            </a:r>
          </a:p>
          <a:p>
            <a:pPr rtl="0">
              <a:lnSpc>
                <a:spcPct val="112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    PRINT ‘</a:t>
            </a:r>
            <a:r>
              <a:rPr lang="ko-KR" altLang="en-US" sz="1600" b="0" i="0" u="none" strike="noStrike" dirty="0">
                <a:effectLst/>
              </a:rPr>
              <a:t>유치원 모집 전형 기간이 아닙니다</a:t>
            </a:r>
            <a:r>
              <a:rPr lang="en-US" altLang="ko-KR" sz="1600" b="0" i="0" u="none" strike="noStrike" dirty="0">
                <a:effectLst/>
              </a:rPr>
              <a:t>.’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691143C-E6D4-12E9-7A62-115925B1011D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7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030083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그림 27">
            <a:extLst>
              <a:ext uri="{FF2B5EF4-FFF2-40B4-BE49-F238E27FC236}">
                <a16:creationId xmlns:a16="http://schemas.microsoft.com/office/drawing/2014/main" id="{B8F4FF44-077B-43BC-B4AF-EE57C5A0088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41" r="2001" b="1276"/>
          <a:stretch/>
        </p:blipFill>
        <p:spPr>
          <a:xfrm>
            <a:off x="561067" y="2496120"/>
            <a:ext cx="5132810" cy="342898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Database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16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E08ABC7B-B91E-464F-87F3-7006371AE760}"/>
              </a:ext>
            </a:extLst>
          </p:cNvPr>
          <p:cNvGrpSpPr/>
          <p:nvPr/>
        </p:nvGrpSpPr>
        <p:grpSpPr>
          <a:xfrm>
            <a:off x="461598" y="1429515"/>
            <a:ext cx="3089727" cy="471800"/>
            <a:chOff x="620532" y="1194921"/>
            <a:chExt cx="3089727" cy="4718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50047-3BA5-478A-8E28-18AA404B1490}"/>
                </a:ext>
              </a:extLst>
            </p:cNvPr>
            <p:cNvSpPr txBox="1"/>
            <p:nvPr/>
          </p:nvSpPr>
          <p:spPr>
            <a:xfrm>
              <a:off x="770479" y="1205056"/>
              <a:ext cx="293978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ko-KR" altLang="en-US" dirty="0"/>
                <a:t>학부모  </a:t>
              </a:r>
              <a:r>
                <a:rPr lang="en-US" altLang="ko-KR" dirty="0"/>
                <a:t>Table (parents)</a:t>
              </a:r>
              <a:r>
                <a:rPr lang="ko-KR" altLang="en-US" dirty="0"/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7C548A-00DE-41B4-8F36-C676CF08CA90}"/>
                </a:ext>
              </a:extLst>
            </p:cNvPr>
            <p:cNvSpPr/>
            <p:nvPr/>
          </p:nvSpPr>
          <p:spPr>
            <a:xfrm>
              <a:off x="620532" y="119492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:a16="http://schemas.microsoft.com/office/drawing/2014/main" id="{62B2725F-9811-40AE-9B74-D654C2C9612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1354" r="40096" b="21109"/>
          <a:stretch/>
        </p:blipFill>
        <p:spPr>
          <a:xfrm>
            <a:off x="597839" y="2001449"/>
            <a:ext cx="3976288" cy="270632"/>
          </a:xfrm>
          <a:prstGeom prst="rect">
            <a:avLst/>
          </a:prstGeom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9A3E5164-F3A1-41DA-800C-60FBFF1CD8AA}"/>
              </a:ext>
            </a:extLst>
          </p:cNvPr>
          <p:cNvGrpSpPr/>
          <p:nvPr/>
        </p:nvGrpSpPr>
        <p:grpSpPr>
          <a:xfrm>
            <a:off x="6200578" y="1429515"/>
            <a:ext cx="3734495" cy="461665"/>
            <a:chOff x="620532" y="1194920"/>
            <a:chExt cx="3734495" cy="461665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3409C84-4029-4513-B6AD-24FAAC4D950F}"/>
                </a:ext>
              </a:extLst>
            </p:cNvPr>
            <p:cNvSpPr txBox="1"/>
            <p:nvPr/>
          </p:nvSpPr>
          <p:spPr>
            <a:xfrm>
              <a:off x="732185" y="1194920"/>
              <a:ext cx="362284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유치원  </a:t>
              </a:r>
              <a:r>
                <a:rPr lang="en-US" altLang="ko-KR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Table (kindergarten)</a:t>
              </a:r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75AD5708-6978-4E8A-A706-43DB7542B1C6}"/>
                </a:ext>
              </a:extLst>
            </p:cNvPr>
            <p:cNvSpPr/>
            <p:nvPr/>
          </p:nvSpPr>
          <p:spPr>
            <a:xfrm>
              <a:off x="620532" y="119492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31" name="그림 30">
            <a:extLst>
              <a:ext uri="{FF2B5EF4-FFF2-40B4-BE49-F238E27FC236}">
                <a16:creationId xmlns:a16="http://schemas.microsoft.com/office/drawing/2014/main" id="{DC49D8C1-A22E-4EC8-A9F8-F38A83C8C3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120" t="44811" r="33513" b="5864"/>
          <a:stretch/>
        </p:blipFill>
        <p:spPr>
          <a:xfrm>
            <a:off x="6717119" y="2031575"/>
            <a:ext cx="3888679" cy="27018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A8FD722F-AA54-408E-A68F-ED7A86EF0D0C}"/>
              </a:ext>
            </a:extLst>
          </p:cNvPr>
          <p:cNvSpPr txBox="1"/>
          <p:nvPr/>
        </p:nvSpPr>
        <p:spPr>
          <a:xfrm>
            <a:off x="145808" y="6144114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학부모</a:t>
            </a:r>
            <a:r>
              <a:rPr lang="en-US" altLang="ko-KR" sz="1100" b="0" dirty="0">
                <a:solidFill>
                  <a:schemeClr val="tx1"/>
                </a:solidFill>
              </a:rPr>
              <a:t>ID]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8344EF1B-5A3E-401B-9586-3AAEC6F8C2F5}"/>
              </a:ext>
            </a:extLst>
          </p:cNvPr>
          <p:cNvSpPr txBox="1"/>
          <p:nvPr/>
        </p:nvSpPr>
        <p:spPr>
          <a:xfrm>
            <a:off x="1314852" y="6149142"/>
            <a:ext cx="777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설립유형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B65D9D3-B5A6-471C-86D4-D20C24853E3E}"/>
              </a:ext>
            </a:extLst>
          </p:cNvPr>
          <p:cNvSpPr txBox="1"/>
          <p:nvPr/>
        </p:nvSpPr>
        <p:spPr>
          <a:xfrm>
            <a:off x="2199361" y="6140031"/>
            <a:ext cx="777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 err="1">
                <a:solidFill>
                  <a:schemeClr val="tx1"/>
                </a:solidFill>
              </a:rPr>
              <a:t>돌봄유형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68CF24E0-BA99-407F-9562-BF4D1F00AECA}"/>
              </a:ext>
            </a:extLst>
          </p:cNvPr>
          <p:cNvSpPr txBox="1"/>
          <p:nvPr/>
        </p:nvSpPr>
        <p:spPr>
          <a:xfrm>
            <a:off x="3083870" y="6139980"/>
            <a:ext cx="777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[</a:t>
            </a:r>
            <a:r>
              <a:rPr lang="ko-KR" altLang="en-US" sz="1100" dirty="0"/>
              <a:t>버스유무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667B8849-3A1F-4F10-9D56-2BE0B8F0C6C0}"/>
              </a:ext>
            </a:extLst>
          </p:cNvPr>
          <p:cNvSpPr txBox="1"/>
          <p:nvPr/>
        </p:nvSpPr>
        <p:spPr>
          <a:xfrm>
            <a:off x="3861112" y="6149142"/>
            <a:ext cx="91487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[</a:t>
            </a:r>
            <a:r>
              <a:rPr lang="ko-KR" altLang="en-US" sz="1100" dirty="0"/>
              <a:t>선호유치원</a:t>
            </a:r>
            <a:endParaRPr lang="en-US" altLang="ko-KR" sz="1100" dirty="0"/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TYPE]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B18C5F0B-8628-4DE9-BAD8-FC85DF5940A7}"/>
              </a:ext>
            </a:extLst>
          </p:cNvPr>
          <p:cNvSpPr txBox="1"/>
          <p:nvPr/>
        </p:nvSpPr>
        <p:spPr>
          <a:xfrm>
            <a:off x="4810544" y="6149142"/>
            <a:ext cx="777241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100" dirty="0"/>
              <a:t>[</a:t>
            </a:r>
            <a:r>
              <a:rPr lang="en-US" altLang="ko-KR" sz="1100" dirty="0" err="1"/>
              <a:t>recordID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2EDCE20F-F6B6-43D2-A6CE-5B7495EFD6E7}"/>
              </a:ext>
            </a:extLst>
          </p:cNvPr>
          <p:cNvSpPr txBox="1"/>
          <p:nvPr/>
        </p:nvSpPr>
        <p:spPr>
          <a:xfrm>
            <a:off x="8022052" y="4071004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유치원</a:t>
            </a:r>
            <a:r>
              <a:rPr lang="ko-KR" altLang="en-US" sz="1100" dirty="0"/>
              <a:t>이름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1473A900-2705-4254-897F-8A86768096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864" t="4772"/>
          <a:stretch/>
        </p:blipFill>
        <p:spPr>
          <a:xfrm>
            <a:off x="6717119" y="2779414"/>
            <a:ext cx="4727906" cy="12369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59" name="TextBox 58">
            <a:extLst>
              <a:ext uri="{FF2B5EF4-FFF2-40B4-BE49-F238E27FC236}">
                <a16:creationId xmlns:a16="http://schemas.microsoft.com/office/drawing/2014/main" id="{29A8EE47-9ECE-472A-8F4B-8CEE67F0F968}"/>
              </a:ext>
            </a:extLst>
          </p:cNvPr>
          <p:cNvSpPr txBox="1"/>
          <p:nvPr/>
        </p:nvSpPr>
        <p:spPr>
          <a:xfrm>
            <a:off x="6842322" y="4071004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유치원</a:t>
            </a:r>
            <a:r>
              <a:rPr lang="en-US" altLang="ko-KR" sz="1100" b="0" dirty="0">
                <a:solidFill>
                  <a:schemeClr val="tx1"/>
                </a:solidFill>
              </a:rPr>
              <a:t>ID]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08710CB3-9406-4D2E-B453-69635945AA5D}"/>
              </a:ext>
            </a:extLst>
          </p:cNvPr>
          <p:cNvSpPr txBox="1"/>
          <p:nvPr/>
        </p:nvSpPr>
        <p:spPr>
          <a:xfrm>
            <a:off x="9108305" y="4077645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유치원</a:t>
            </a:r>
            <a:r>
              <a:rPr lang="en-US" altLang="ko-KR" sz="1100" b="0" dirty="0">
                <a:solidFill>
                  <a:schemeClr val="tx1"/>
                </a:solidFill>
              </a:rPr>
              <a:t>TYP</a:t>
            </a:r>
            <a:r>
              <a:rPr lang="en-US" altLang="ko-KR" sz="1100" dirty="0"/>
              <a:t>E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4336A6A2-33A1-458D-BAAD-0A11FEAAB65D}"/>
              </a:ext>
            </a:extLst>
          </p:cNvPr>
          <p:cNvSpPr txBox="1"/>
          <p:nvPr/>
        </p:nvSpPr>
        <p:spPr>
          <a:xfrm>
            <a:off x="10194558" y="4078586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정원수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FB965B3B-EEE8-4B6B-9801-ECB5380F3885}"/>
              </a:ext>
            </a:extLst>
          </p:cNvPr>
          <p:cNvSpPr txBox="1"/>
          <p:nvPr/>
        </p:nvSpPr>
        <p:spPr>
          <a:xfrm>
            <a:off x="6686003" y="6133103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/>
              <a:t>[</a:t>
            </a:r>
            <a:r>
              <a:rPr lang="ko-KR" altLang="en-US" sz="1100" dirty="0" err="1"/>
              <a:t>지원학부모수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FC056C4A-BA31-458E-87E6-6492985F204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86003" y="4818700"/>
            <a:ext cx="4759022" cy="1136129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85" name="TextBox 84">
            <a:extLst>
              <a:ext uri="{FF2B5EF4-FFF2-40B4-BE49-F238E27FC236}">
                <a16:creationId xmlns:a16="http://schemas.microsoft.com/office/drawing/2014/main" id="{0F00449F-FEE7-4A7A-9B7F-FE2D6B036398}"/>
              </a:ext>
            </a:extLst>
          </p:cNvPr>
          <p:cNvSpPr txBox="1"/>
          <p:nvPr/>
        </p:nvSpPr>
        <p:spPr>
          <a:xfrm>
            <a:off x="8022052" y="6133103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/>
              <a:t>[</a:t>
            </a:r>
            <a:r>
              <a:rPr lang="ko-KR" altLang="en-US" sz="1100" dirty="0" err="1"/>
              <a:t>등록학부모수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B62C823E-5A11-467A-AE0F-5FFC2EB57F90}"/>
              </a:ext>
            </a:extLst>
          </p:cNvPr>
          <p:cNvSpPr txBox="1"/>
          <p:nvPr/>
        </p:nvSpPr>
        <p:spPr>
          <a:xfrm>
            <a:off x="9305954" y="6133052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/>
              <a:t>[</a:t>
            </a:r>
            <a:r>
              <a:rPr lang="en-US" altLang="ko-KR" sz="1100" dirty="0" err="1"/>
              <a:t>recordID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80905F3A-2C16-4297-B93A-F66D63132093}"/>
              </a:ext>
            </a:extLst>
          </p:cNvPr>
          <p:cNvSpPr txBox="1"/>
          <p:nvPr/>
        </p:nvSpPr>
        <p:spPr>
          <a:xfrm>
            <a:off x="10336836" y="6133052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dirty="0"/>
              <a:t>[</a:t>
            </a:r>
            <a:r>
              <a:rPr lang="ko-KR" altLang="en-US" sz="1100" dirty="0" err="1"/>
              <a:t>관심수</a:t>
            </a:r>
            <a:r>
              <a:rPr lang="en-US" altLang="ko-KR" sz="1100" dirty="0"/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8763D-3092-15CE-BBBD-98ABD6631E0D}"/>
              </a:ext>
            </a:extLst>
          </p:cNvPr>
          <p:cNvSpPr/>
          <p:nvPr/>
        </p:nvSpPr>
        <p:spPr>
          <a:xfrm flipV="1">
            <a:off x="4362701" y="2001447"/>
            <a:ext cx="1331175" cy="2706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FCC3F5-0E0B-1FFA-1720-3E0843C5423B}"/>
              </a:ext>
            </a:extLst>
          </p:cNvPr>
          <p:cNvSpPr/>
          <p:nvPr/>
        </p:nvSpPr>
        <p:spPr>
          <a:xfrm flipV="1">
            <a:off x="10105605" y="2031575"/>
            <a:ext cx="1331175" cy="2706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23976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Database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6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17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6CCA31EE-0F7E-9A2F-3DD3-7A061165079F}"/>
              </a:ext>
            </a:extLst>
          </p:cNvPr>
          <p:cNvGrpSpPr/>
          <p:nvPr/>
        </p:nvGrpSpPr>
        <p:grpSpPr>
          <a:xfrm>
            <a:off x="461598" y="1429515"/>
            <a:ext cx="5232278" cy="471800"/>
            <a:chOff x="461598" y="1429515"/>
            <a:chExt cx="5232278" cy="471800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50047-3BA5-478A-8E28-18AA404B1490}"/>
                </a:ext>
              </a:extLst>
            </p:cNvPr>
            <p:cNvSpPr txBox="1"/>
            <p:nvPr/>
          </p:nvSpPr>
          <p:spPr>
            <a:xfrm>
              <a:off x="627268" y="1439650"/>
              <a:ext cx="5066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지원  </a:t>
              </a:r>
              <a:r>
                <a:rPr lang="en-US" altLang="ko-KR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Table (</a:t>
              </a:r>
              <a:r>
                <a:rPr lang="en-US" altLang="ko-KR" sz="2400" spc="-150" dirty="0" err="1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parents_has_kindergarten</a:t>
              </a:r>
              <a:r>
                <a:rPr lang="en-US" altLang="ko-KR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)</a:t>
              </a:r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7C548A-00DE-41B4-8F36-C676CF08CA90}"/>
                </a:ext>
              </a:extLst>
            </p:cNvPr>
            <p:cNvSpPr/>
            <p:nvPr/>
          </p:nvSpPr>
          <p:spPr>
            <a:xfrm>
              <a:off x="461598" y="1429515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" name="직사각형 4">
            <a:extLst>
              <a:ext uri="{FF2B5EF4-FFF2-40B4-BE49-F238E27FC236}">
                <a16:creationId xmlns:a16="http://schemas.microsoft.com/office/drawing/2014/main" id="{DFF8763D-3092-15CE-BBBD-98ABD6631E0D}"/>
              </a:ext>
            </a:extLst>
          </p:cNvPr>
          <p:cNvSpPr/>
          <p:nvPr/>
        </p:nvSpPr>
        <p:spPr>
          <a:xfrm flipV="1">
            <a:off x="4362701" y="2001447"/>
            <a:ext cx="1331175" cy="2706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C5FCC3F5-0E0B-1FFA-1720-3E0843C5423B}"/>
              </a:ext>
            </a:extLst>
          </p:cNvPr>
          <p:cNvSpPr/>
          <p:nvPr/>
        </p:nvSpPr>
        <p:spPr>
          <a:xfrm flipV="1">
            <a:off x="9828759" y="2041100"/>
            <a:ext cx="1608022" cy="270634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B64AE343-133B-3D0F-7BB3-7604FB1A77B9}"/>
              </a:ext>
            </a:extLst>
          </p:cNvPr>
          <p:cNvGrpSpPr/>
          <p:nvPr/>
        </p:nvGrpSpPr>
        <p:grpSpPr>
          <a:xfrm>
            <a:off x="6287446" y="1429515"/>
            <a:ext cx="5232278" cy="471800"/>
            <a:chOff x="461598" y="1429515"/>
            <a:chExt cx="5232278" cy="471800"/>
          </a:xfrm>
        </p:grpSpPr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D13F3A14-F5B1-5E04-A541-3C3F711382C7}"/>
                </a:ext>
              </a:extLst>
            </p:cNvPr>
            <p:cNvSpPr txBox="1"/>
            <p:nvPr/>
          </p:nvSpPr>
          <p:spPr>
            <a:xfrm>
              <a:off x="627268" y="1439650"/>
              <a:ext cx="506660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시스템 관리자 </a:t>
              </a:r>
              <a:r>
                <a:rPr lang="en-US" altLang="ko-KR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Table(system)</a:t>
              </a:r>
              <a:r>
                <a:rPr lang="ko-KR" altLang="en-US" sz="2400" spc="-150" dirty="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rPr>
                <a:t> 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C7FEED5E-23EA-105E-2D14-96E22038D2A4}"/>
                </a:ext>
              </a:extLst>
            </p:cNvPr>
            <p:cNvSpPr/>
            <p:nvPr/>
          </p:nvSpPr>
          <p:spPr>
            <a:xfrm>
              <a:off x="461598" y="1429515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5" name="그림 44">
            <a:extLst>
              <a:ext uri="{FF2B5EF4-FFF2-40B4-BE49-F238E27FC236}">
                <a16:creationId xmlns:a16="http://schemas.microsoft.com/office/drawing/2014/main" id="{C131EC46-3E26-DC20-531A-B7C9F1B6F9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698" y="2586544"/>
            <a:ext cx="4724064" cy="1343024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pic>
        <p:nvPicPr>
          <p:cNvPr id="46" name="그림 45">
            <a:extLst>
              <a:ext uri="{FF2B5EF4-FFF2-40B4-BE49-F238E27FC236}">
                <a16:creationId xmlns:a16="http://schemas.microsoft.com/office/drawing/2014/main" id="{3D6CD26D-B1A2-FA15-A854-11EF0A07A3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6698" y="4508284"/>
            <a:ext cx="3734682" cy="1271696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47" name="TextBox 46">
            <a:extLst>
              <a:ext uri="{FF2B5EF4-FFF2-40B4-BE49-F238E27FC236}">
                <a16:creationId xmlns:a16="http://schemas.microsoft.com/office/drawing/2014/main" id="{77384EBA-8700-F7CB-3500-0F74D0982465}"/>
              </a:ext>
            </a:extLst>
          </p:cNvPr>
          <p:cNvSpPr txBox="1"/>
          <p:nvPr/>
        </p:nvSpPr>
        <p:spPr>
          <a:xfrm>
            <a:off x="988282" y="3983682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학부모</a:t>
            </a:r>
            <a:r>
              <a:rPr lang="en-US" altLang="ko-KR" sz="1100" b="0" dirty="0">
                <a:solidFill>
                  <a:schemeClr val="tx1"/>
                </a:solidFill>
              </a:rPr>
              <a:t>ID]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7FB23CB4-DFB0-6245-2886-0F353E32CB6E}"/>
              </a:ext>
            </a:extLst>
          </p:cNvPr>
          <p:cNvSpPr txBox="1"/>
          <p:nvPr/>
        </p:nvSpPr>
        <p:spPr>
          <a:xfrm>
            <a:off x="3382726" y="3983682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유치원</a:t>
            </a:r>
            <a:r>
              <a:rPr lang="en-US" altLang="ko-KR" sz="1100" b="0" dirty="0">
                <a:solidFill>
                  <a:schemeClr val="tx1"/>
                </a:solidFill>
              </a:rPr>
              <a:t>ID]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D50BE80-2A62-0F17-E7A7-C902C243BFD8}"/>
              </a:ext>
            </a:extLst>
          </p:cNvPr>
          <p:cNvSpPr txBox="1"/>
          <p:nvPr/>
        </p:nvSpPr>
        <p:spPr>
          <a:xfrm>
            <a:off x="367220" y="5965961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최초대기순위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B2F6EE16-0E4D-407B-954C-D7EC2A3FE22F}"/>
              </a:ext>
            </a:extLst>
          </p:cNvPr>
          <p:cNvSpPr txBox="1"/>
          <p:nvPr/>
        </p:nvSpPr>
        <p:spPr>
          <a:xfrm>
            <a:off x="1691733" y="5965961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dirty="0"/>
              <a:t>현재대기순위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05268F9-9BC2-5EAD-E849-BCCDF0E71FD8}"/>
              </a:ext>
            </a:extLst>
          </p:cNvPr>
          <p:cNvSpPr txBox="1"/>
          <p:nvPr/>
        </p:nvSpPr>
        <p:spPr>
          <a:xfrm>
            <a:off x="2918123" y="5965961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dirty="0"/>
              <a:t>등록여부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FEABF65D-C85F-BD1F-A61B-4954340CC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915" r="37047" b="6185"/>
          <a:stretch/>
        </p:blipFill>
        <p:spPr>
          <a:xfrm>
            <a:off x="6498126" y="2048203"/>
            <a:ext cx="3508410" cy="261609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8462475D-87B4-6ADA-DBC4-F8D3F6E4CF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72" r="1"/>
          <a:stretch/>
        </p:blipFill>
        <p:spPr>
          <a:xfrm>
            <a:off x="6521450" y="2690984"/>
            <a:ext cx="4914034" cy="830693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1735DFA1-152D-808C-05C0-7125FCB33BA7}"/>
              </a:ext>
            </a:extLst>
          </p:cNvPr>
          <p:cNvSpPr txBox="1"/>
          <p:nvPr/>
        </p:nvSpPr>
        <p:spPr>
          <a:xfrm>
            <a:off x="6625836" y="3622387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en-US" altLang="ko-KR" sz="1100" b="0" dirty="0" err="1">
                <a:solidFill>
                  <a:schemeClr val="tx1"/>
                </a:solidFill>
              </a:rPr>
              <a:t>recordID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115BD0F-4065-7F1B-D418-F011362FD8C7}"/>
              </a:ext>
            </a:extLst>
          </p:cNvPr>
          <p:cNvSpPr txBox="1"/>
          <p:nvPr/>
        </p:nvSpPr>
        <p:spPr>
          <a:xfrm>
            <a:off x="8244552" y="3624784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dirty="0"/>
              <a:t>선발시작날짜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F1A3713-46E4-63A3-0AAC-467734DCC7CC}"/>
              </a:ext>
            </a:extLst>
          </p:cNvPr>
          <p:cNvSpPr txBox="1"/>
          <p:nvPr/>
        </p:nvSpPr>
        <p:spPr>
          <a:xfrm>
            <a:off x="9877226" y="3636146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>
                <a:solidFill>
                  <a:schemeClr val="tx1"/>
                </a:solidFill>
              </a:rPr>
              <a:t>[</a:t>
            </a:r>
            <a:r>
              <a:rPr lang="ko-KR" altLang="en-US" sz="1100" dirty="0"/>
              <a:t>선발결과발표날짜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pic>
        <p:nvPicPr>
          <p:cNvPr id="64" name="그림 63">
            <a:extLst>
              <a:ext uri="{FF2B5EF4-FFF2-40B4-BE49-F238E27FC236}">
                <a16:creationId xmlns:a16="http://schemas.microsoft.com/office/drawing/2014/main" id="{BD7457F3-A523-D368-4BEE-9866A708E9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05188" y="4590237"/>
            <a:ext cx="3124200" cy="685800"/>
          </a:xfrm>
          <a:prstGeom prst="rect">
            <a:avLst/>
          </a:prstGeom>
          <a:ln>
            <a:solidFill>
              <a:schemeClr val="bg1">
                <a:lumMod val="85000"/>
              </a:schemeClr>
            </a:solidFill>
          </a:ln>
        </p:spPr>
      </p:pic>
      <p:sp>
        <p:nvSpPr>
          <p:cNvPr id="65" name="TextBox 64">
            <a:extLst>
              <a:ext uri="{FF2B5EF4-FFF2-40B4-BE49-F238E27FC236}">
                <a16:creationId xmlns:a16="http://schemas.microsoft.com/office/drawing/2014/main" id="{FE73969E-960D-0405-F806-6BE7501B9CBA}"/>
              </a:ext>
            </a:extLst>
          </p:cNvPr>
          <p:cNvSpPr txBox="1"/>
          <p:nvPr/>
        </p:nvSpPr>
        <p:spPr>
          <a:xfrm>
            <a:off x="7412030" y="5374740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추가모집</a:t>
            </a:r>
            <a:r>
              <a:rPr lang="ko-KR" altLang="en-US" sz="1100" dirty="0"/>
              <a:t>시작날짜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52FF67C-3E43-2A70-33F8-3158B42B71A8}"/>
              </a:ext>
            </a:extLst>
          </p:cNvPr>
          <p:cNvSpPr txBox="1"/>
          <p:nvPr/>
        </p:nvSpPr>
        <p:spPr>
          <a:xfrm>
            <a:off x="8983065" y="5374740"/>
            <a:ext cx="1393257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latinLnBrk="1"/>
            <a:r>
              <a:rPr lang="en-US" altLang="ko-KR" sz="1100" b="0" dirty="0">
                <a:solidFill>
                  <a:schemeClr val="tx1"/>
                </a:solidFill>
              </a:rPr>
              <a:t>[</a:t>
            </a:r>
            <a:r>
              <a:rPr lang="ko-KR" altLang="en-US" sz="1100" b="0" dirty="0">
                <a:solidFill>
                  <a:schemeClr val="tx1"/>
                </a:solidFill>
              </a:rPr>
              <a:t>추가모집결과</a:t>
            </a:r>
            <a:r>
              <a:rPr lang="ko-KR" altLang="en-US" sz="1100" dirty="0"/>
              <a:t>날짜</a:t>
            </a:r>
            <a:r>
              <a:rPr lang="en-US" altLang="ko-KR" sz="1100" b="0" dirty="0">
                <a:solidFill>
                  <a:schemeClr val="tx1"/>
                </a:solidFill>
              </a:rPr>
              <a:t>]</a:t>
            </a:r>
            <a:endParaRPr lang="ko-KR" altLang="en-US" sz="1100" b="0" dirty="0">
              <a:solidFill>
                <a:schemeClr val="tx1"/>
              </a:solidFill>
            </a:endParaRPr>
          </a:p>
        </p:txBody>
      </p:sp>
      <p:pic>
        <p:nvPicPr>
          <p:cNvPr id="67" name="그림 66">
            <a:extLst>
              <a:ext uri="{FF2B5EF4-FFF2-40B4-BE49-F238E27FC236}">
                <a16:creationId xmlns:a16="http://schemas.microsoft.com/office/drawing/2014/main" id="{7F9E7CC6-9DA1-D9E0-4666-296A5E88959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4549" r="8430" b="14401"/>
          <a:stretch/>
        </p:blipFill>
        <p:spPr>
          <a:xfrm>
            <a:off x="546714" y="2001447"/>
            <a:ext cx="4754048" cy="27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640535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67133" y="6324509"/>
            <a:ext cx="2743200" cy="365125"/>
          </a:xfrm>
        </p:spPr>
        <p:txBody>
          <a:bodyPr/>
          <a:lstStyle/>
          <a:p>
            <a:fld id="{84F9B66E-A506-4F32-84E5-F344782BD9BA}" type="slidenum">
              <a:rPr lang="ko-KR" altLang="en-US" smtClean="0"/>
              <a:t>18</a:t>
            </a:fld>
            <a:endParaRPr lang="ko-KR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FB322C46-6B17-475C-813D-106547F764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59313" y="2705272"/>
            <a:ext cx="6081374" cy="3619237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1B774AB6-07D0-4129-8FD9-55A4D3B235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30189" y="2705273"/>
            <a:ext cx="4722968" cy="771525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C8589E7F-BC19-4963-9708-D9B4FDF5D3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46657" y="3590192"/>
            <a:ext cx="4719826" cy="80908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>
            <a:extLst>
              <a:ext uri="{FF2B5EF4-FFF2-40B4-BE49-F238E27FC236}">
                <a16:creationId xmlns:a16="http://schemas.microsoft.com/office/drawing/2014/main" id="{177F6DD5-E24B-4E94-8266-5501F901D6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918082" y="5361678"/>
            <a:ext cx="1838426" cy="698983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9" name="그룹 18">
            <a:extLst>
              <a:ext uri="{FF2B5EF4-FFF2-40B4-BE49-F238E27FC236}">
                <a16:creationId xmlns:a16="http://schemas.microsoft.com/office/drawing/2014/main" id="{7835521C-EFEF-CD61-94E0-A27AF8E91279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3CACCE-8F5D-F300-5754-44DFDA205AC2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Applykinder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지원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125A728A-B3BF-9123-3ED6-733FDA47DCDE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57EC9198-E894-4CD0-4694-344B3C7A5D31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</a:t>
            </a:r>
            <a:r>
              <a:rPr lang="ko-KR" altLang="en-US" sz="1600" dirty="0"/>
              <a:t> 학부모가 유치원에 지원할 경우</a:t>
            </a:r>
            <a:r>
              <a:rPr lang="en-US" altLang="ko-KR" sz="1600" dirty="0"/>
              <a:t>, </a:t>
            </a:r>
            <a:r>
              <a:rPr lang="ko-KR" altLang="en-US" sz="1600" dirty="0"/>
              <a:t>해당 지원 정보를 지원 </a:t>
            </a:r>
            <a:r>
              <a:rPr lang="en-US" altLang="ko-KR" sz="1600" dirty="0"/>
              <a:t>table(</a:t>
            </a:r>
            <a:r>
              <a:rPr lang="en-US" altLang="ko-KR" sz="1600" dirty="0" err="1"/>
              <a:t>parents_has_kindergarten</a:t>
            </a:r>
            <a:r>
              <a:rPr lang="en-US" altLang="ko-KR" sz="1600" dirty="0"/>
              <a:t>)</a:t>
            </a:r>
            <a:r>
              <a:rPr lang="ko-KR" altLang="en-US" sz="1600" dirty="0"/>
              <a:t>에 </a:t>
            </a:r>
            <a:r>
              <a:rPr lang="en-US" altLang="ko-KR" sz="1600" dirty="0"/>
              <a:t>insert </a:t>
            </a:r>
            <a:r>
              <a:rPr lang="ko-KR" altLang="en-US" sz="1600" dirty="0"/>
              <a:t>하는 지원 기능을 수행한다</a:t>
            </a:r>
            <a:r>
              <a:rPr lang="en-US" altLang="ko-KR" sz="1600" dirty="0"/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1083BC2-BB38-C2F3-61D7-9785A3BE9C6B}"/>
              </a:ext>
            </a:extLst>
          </p:cNvPr>
          <p:cNvSpPr txBox="1"/>
          <p:nvPr/>
        </p:nvSpPr>
        <p:spPr>
          <a:xfrm>
            <a:off x="6833156" y="2213958"/>
            <a:ext cx="2458517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03E1BCD3-9136-1665-5768-23BCB8EACCA3}"/>
              </a:ext>
            </a:extLst>
          </p:cNvPr>
          <p:cNvGrpSpPr/>
          <p:nvPr/>
        </p:nvGrpSpPr>
        <p:grpSpPr>
          <a:xfrm>
            <a:off x="7651837" y="4508376"/>
            <a:ext cx="3980850" cy="599400"/>
            <a:chOff x="8826499" y="2754069"/>
            <a:chExt cx="2717801" cy="903340"/>
          </a:xfrm>
        </p:grpSpPr>
        <p:sp>
          <p:nvSpPr>
            <p:cNvPr id="27" name="사각형: 잘린 한쪽 모서리 26">
              <a:extLst>
                <a:ext uri="{FF2B5EF4-FFF2-40B4-BE49-F238E27FC236}">
                  <a16:creationId xmlns:a16="http://schemas.microsoft.com/office/drawing/2014/main" id="{F162A22A-C06F-A4FB-A0E1-6302E9AF0656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038574-8896-4014-8977-1B9FC82F4876}"/>
                </a:ext>
              </a:extLst>
            </p:cNvPr>
            <p:cNvSpPr txBox="1"/>
            <p:nvPr/>
          </p:nvSpPr>
          <p:spPr>
            <a:xfrm>
              <a:off x="8826499" y="3015364"/>
              <a:ext cx="2717801" cy="4174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/>
                <a:t>건의 지원 정보가 지원 </a:t>
              </a:r>
              <a:r>
                <a:rPr lang="en-US" altLang="ko-KR" sz="1200" dirty="0"/>
                <a:t>Table</a:t>
              </a:r>
              <a:r>
                <a:rPr lang="ko-KR" altLang="en-US" sz="1200" dirty="0"/>
                <a:t>에 입력된 결과가 확인된다</a:t>
              </a:r>
              <a:r>
                <a:rPr lang="en-US" altLang="ko-KR" sz="1200" dirty="0"/>
                <a:t>.</a:t>
              </a: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935AA04C-B6E1-E2E5-6577-FC67F122CF84}"/>
              </a:ext>
            </a:extLst>
          </p:cNvPr>
          <p:cNvGrpSpPr/>
          <p:nvPr/>
        </p:nvGrpSpPr>
        <p:grpSpPr>
          <a:xfrm>
            <a:off x="8860911" y="5340658"/>
            <a:ext cx="2743200" cy="955276"/>
            <a:chOff x="8826500" y="2754069"/>
            <a:chExt cx="2717801" cy="1439671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986EAD72-F05E-2DD1-A7D3-5D49407F3EBF}"/>
                </a:ext>
              </a:extLst>
            </p:cNvPr>
            <p:cNvSpPr/>
            <p:nvPr/>
          </p:nvSpPr>
          <p:spPr>
            <a:xfrm>
              <a:off x="8826500" y="2754069"/>
              <a:ext cx="2717800" cy="1439671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7F705534-A6E7-52C4-9374-24DC47A9554B}"/>
                </a:ext>
              </a:extLst>
            </p:cNvPr>
            <p:cNvSpPr txBox="1"/>
            <p:nvPr/>
          </p:nvSpPr>
          <p:spPr>
            <a:xfrm>
              <a:off x="8826500" y="2943590"/>
              <a:ext cx="2717801" cy="109002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200" dirty="0"/>
                <a:t>3</a:t>
              </a:r>
              <a:r>
                <a:rPr lang="ko-KR" altLang="en-US" sz="1200" dirty="0"/>
                <a:t>건의 지원을 모두 완료했다면</a:t>
              </a:r>
              <a:r>
                <a:rPr lang="en-US" altLang="ko-KR" sz="1200" dirty="0"/>
                <a:t>,</a:t>
              </a:r>
            </a:p>
            <a:p>
              <a:pPr algn="ctr"/>
              <a:r>
                <a:rPr lang="ko-KR" altLang="en-US" sz="1200" dirty="0"/>
                <a:t>지원을 마쳤다는 </a:t>
              </a:r>
              <a:r>
                <a:rPr lang="en-US" altLang="ko-KR" sz="1200" dirty="0"/>
                <a:t>string</a:t>
              </a:r>
              <a:r>
                <a:rPr lang="ko-KR" altLang="en-US" sz="1200" dirty="0"/>
                <a:t>을 보여준다</a:t>
              </a:r>
              <a:r>
                <a:rPr lang="en-US" altLang="ko-KR" sz="1200" dirty="0"/>
                <a:t>.</a:t>
              </a:r>
            </a:p>
            <a:p>
              <a:pPr algn="ctr"/>
              <a:endParaRPr lang="en-US" altLang="ko-KR" sz="500" dirty="0"/>
            </a:p>
            <a:p>
              <a:pPr algn="ctr"/>
              <a:r>
                <a:rPr lang="ko-KR" altLang="en-US" sz="1200" dirty="0"/>
                <a:t>이 경우</a:t>
              </a:r>
              <a:r>
                <a:rPr lang="en-US" altLang="ko-KR" sz="1200" dirty="0"/>
                <a:t>, </a:t>
              </a:r>
              <a:r>
                <a:rPr lang="ko-KR" altLang="en-US" sz="1200" dirty="0"/>
                <a:t>값이 입력되지 않는다</a:t>
              </a:r>
              <a:r>
                <a:rPr lang="en-US" altLang="ko-KR" sz="1200" dirty="0"/>
                <a:t>. </a:t>
              </a:r>
            </a:p>
          </p:txBody>
        </p:sp>
      </p:grpSp>
      <p:cxnSp>
        <p:nvCxnSpPr>
          <p:cNvPr id="10" name="연결선: 꺾임 9">
            <a:extLst>
              <a:ext uri="{FF2B5EF4-FFF2-40B4-BE49-F238E27FC236}">
                <a16:creationId xmlns:a16="http://schemas.microsoft.com/office/drawing/2014/main" id="{80306A2C-AA04-B78C-8A23-62ED2AA36C23}"/>
              </a:ext>
            </a:extLst>
          </p:cNvPr>
          <p:cNvCxnSpPr>
            <a:cxnSpLocks/>
            <a:endCxn id="28" idx="1"/>
          </p:cNvCxnSpPr>
          <p:nvPr/>
        </p:nvCxnSpPr>
        <p:spPr>
          <a:xfrm>
            <a:off x="7251700" y="4508376"/>
            <a:ext cx="400137" cy="311879"/>
          </a:xfrm>
          <a:prstGeom prst="bentConnector3">
            <a:avLst>
              <a:gd name="adj1" fmla="val 2391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FD605FF2-696F-5902-7B83-93313274F74D}"/>
              </a:ext>
            </a:extLst>
          </p:cNvPr>
          <p:cNvSpPr txBox="1"/>
          <p:nvPr/>
        </p:nvSpPr>
        <p:spPr>
          <a:xfrm>
            <a:off x="463359" y="2213958"/>
            <a:ext cx="5380393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95448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061366F7-2EAA-6E10-9BD0-0256817A3F24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AA050047-3BA5-478A-8E28-18AA404B1490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Enrollkinder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등록 및 대기순위 업데이트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357C548A-00DE-41B4-8F36-C676CF08CA90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026" name="Picture 2">
            <a:extLst>
              <a:ext uri="{FF2B5EF4-FFF2-40B4-BE49-F238E27FC236}">
                <a16:creationId xmlns:a16="http://schemas.microsoft.com/office/drawing/2014/main" id="{9066C02F-88A4-EC0F-D5B0-5A3EE0930E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9" y="2754069"/>
            <a:ext cx="7652212" cy="3622725"/>
          </a:xfrm>
          <a:prstGeom prst="rect">
            <a:avLst/>
          </a:prstGeom>
          <a:noFill/>
          <a:ln>
            <a:solidFill>
              <a:schemeClr val="bg1">
                <a:lumMod val="8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5ACA4B4-5567-3C3B-AA14-15F188CAF05D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 </a:t>
            </a:r>
            <a:r>
              <a:rPr lang="ko-KR" altLang="en-US" sz="1600" b="0" i="0" u="none" strike="noStrike" dirty="0">
                <a:effectLst/>
              </a:rPr>
              <a:t>등록이 발생하면 등록 가능 여부를 확인하고 상태 출력 및 등록 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대기순위를 자동으로 업데이트하는 기능을 수행한다</a:t>
            </a:r>
            <a:r>
              <a:rPr lang="en-US" altLang="ko-KR" sz="1600" b="0" i="0" u="none" strike="noStrike" dirty="0">
                <a:effectLst/>
              </a:rPr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E8103-0AA6-3DFC-A696-3E01B7A4AA55}"/>
              </a:ext>
            </a:extLst>
          </p:cNvPr>
          <p:cNvSpPr txBox="1"/>
          <p:nvPr/>
        </p:nvSpPr>
        <p:spPr>
          <a:xfrm>
            <a:off x="463359" y="2213958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B4F128-55B8-17EE-3378-FD0C393C09BB}"/>
              </a:ext>
            </a:extLst>
          </p:cNvPr>
          <p:cNvCxnSpPr>
            <a:cxnSpLocks/>
          </p:cNvCxnSpPr>
          <p:nvPr/>
        </p:nvCxnSpPr>
        <p:spPr>
          <a:xfrm>
            <a:off x="5168900" y="3287848"/>
            <a:ext cx="356724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829F9C-E813-6E27-1AE8-42629A155A2A}"/>
              </a:ext>
            </a:extLst>
          </p:cNvPr>
          <p:cNvGrpSpPr/>
          <p:nvPr/>
        </p:nvGrpSpPr>
        <p:grpSpPr>
          <a:xfrm>
            <a:off x="9061639" y="2852203"/>
            <a:ext cx="2717801" cy="903340"/>
            <a:chOff x="8826500" y="2754069"/>
            <a:chExt cx="2717801" cy="903340"/>
          </a:xfrm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06B0852F-2D91-D644-FC43-B9704E52848B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EFF46-E627-D1EB-362D-D8CCEA91610E}"/>
                </a:ext>
              </a:extLst>
            </p:cNvPr>
            <p:cNvSpPr txBox="1"/>
            <p:nvPr/>
          </p:nvSpPr>
          <p:spPr>
            <a:xfrm>
              <a:off x="8826500" y="3058429"/>
              <a:ext cx="271780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Enrollkinder</a:t>
              </a:r>
              <a:r>
                <a:rPr lang="ko-KR" altLang="en-US" sz="1400" dirty="0"/>
                <a:t> </a:t>
              </a:r>
              <a:r>
                <a:rPr lang="en-US" altLang="ko-KR" sz="1400" dirty="0"/>
                <a:t>procedure</a:t>
              </a:r>
              <a:r>
                <a:rPr lang="ko-KR" altLang="en-US" sz="1400" dirty="0"/>
                <a:t> 정의</a:t>
              </a:r>
              <a:endParaRPr lang="en-US" altLang="ko-KR" sz="1400" dirty="0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4ACAEA-69B4-8704-037B-B694CF68A951}"/>
              </a:ext>
            </a:extLst>
          </p:cNvPr>
          <p:cNvCxnSpPr>
            <a:cxnSpLocks/>
          </p:cNvCxnSpPr>
          <p:nvPr/>
        </p:nvCxnSpPr>
        <p:spPr>
          <a:xfrm>
            <a:off x="7251700" y="5265037"/>
            <a:ext cx="148444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6E5CD7-9D4C-9DB9-D328-2DFD3B08A69C}"/>
              </a:ext>
            </a:extLst>
          </p:cNvPr>
          <p:cNvGrpSpPr/>
          <p:nvPr/>
        </p:nvGrpSpPr>
        <p:grpSpPr>
          <a:xfrm>
            <a:off x="8432800" y="4806732"/>
            <a:ext cx="3365500" cy="1245311"/>
            <a:chOff x="8826500" y="2754069"/>
            <a:chExt cx="2717801" cy="1245311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0D046D57-171E-3906-B383-7F3993C2F0FF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6F52AD-B323-EDD4-B9AC-3607065D8E92}"/>
                </a:ext>
              </a:extLst>
            </p:cNvPr>
            <p:cNvSpPr txBox="1"/>
            <p:nvPr/>
          </p:nvSpPr>
          <p:spPr>
            <a:xfrm>
              <a:off x="8826500" y="2829829"/>
              <a:ext cx="2717801" cy="116955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등록하지 않을 유치원 정보를 저장하는 </a:t>
              </a:r>
              <a:r>
                <a:rPr lang="en-US" altLang="ko-KR" sz="1400" dirty="0"/>
                <a:t>temporary table </a:t>
              </a:r>
              <a:r>
                <a:rPr lang="en-US" altLang="ko-KR" sz="1400" dirty="0" err="1"/>
                <a:t>temp_forgive</a:t>
              </a:r>
              <a:r>
                <a:rPr lang="ko-KR" altLang="en-US" sz="1400" dirty="0"/>
                <a:t>를 생성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이를 이용해 대기순위 </a:t>
              </a:r>
              <a:r>
                <a:rPr lang="en-US" altLang="ko-KR" sz="1400" dirty="0"/>
                <a:t>update</a:t>
              </a:r>
              <a:r>
                <a:rPr lang="ko-KR" altLang="en-US" sz="1400" dirty="0"/>
                <a:t>를 구현함</a:t>
              </a:r>
              <a:endParaRPr lang="en-US" altLang="ko-KR" sz="1400" dirty="0"/>
            </a:p>
          </p:txBody>
        </p:sp>
      </p:grpSp>
    </p:spTree>
    <p:extLst>
      <p:ext uri="{BB962C8B-B14F-4D97-AF65-F5344CB8AC3E}">
        <p14:creationId xmlns:p14="http://schemas.microsoft.com/office/powerpoint/2010/main" val="26086487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D45CE2C4-28C8-4910-8DBE-E7488746E5C6}"/>
              </a:ext>
            </a:extLst>
          </p:cNvPr>
          <p:cNvSpPr/>
          <p:nvPr/>
        </p:nvSpPr>
        <p:spPr>
          <a:xfrm>
            <a:off x="0" y="934720"/>
            <a:ext cx="6096000" cy="11176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6304DB-138B-466E-A699-CC6B4EBF22E2}"/>
              </a:ext>
            </a:extLst>
          </p:cNvPr>
          <p:cNvSpPr txBox="1"/>
          <p:nvPr/>
        </p:nvSpPr>
        <p:spPr>
          <a:xfrm>
            <a:off x="193040" y="174973"/>
            <a:ext cx="9316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solidFill>
                  <a:schemeClr val="tx2">
                    <a:lumMod val="50000"/>
                  </a:schemeClr>
                </a:solidFill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C94C671-7E93-40FD-A0FA-8A445145AE83}"/>
              </a:ext>
            </a:extLst>
          </p:cNvPr>
          <p:cNvSpPr txBox="1"/>
          <p:nvPr/>
        </p:nvSpPr>
        <p:spPr>
          <a:xfrm>
            <a:off x="1124705" y="390416"/>
            <a:ext cx="32359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tx2">
                    <a:lumMod val="50000"/>
                  </a:schemeClr>
                </a:solidFill>
              </a:rPr>
              <a:t>A table of contents</a:t>
            </a:r>
            <a:endParaRPr lang="ko-KR" altLang="en-US" dirty="0">
              <a:solidFill>
                <a:schemeClr val="tx2">
                  <a:lumMod val="50000"/>
                </a:schemeClr>
              </a:solidFill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FD70989-0967-44E9-8B20-09A5D1D6E1C9}"/>
              </a:ext>
            </a:extLst>
          </p:cNvPr>
          <p:cNvGrpSpPr/>
          <p:nvPr/>
        </p:nvGrpSpPr>
        <p:grpSpPr>
          <a:xfrm>
            <a:off x="1291220" y="1918498"/>
            <a:ext cx="4170403" cy="584775"/>
            <a:chOff x="294640" y="1349364"/>
            <a:chExt cx="4170403" cy="58477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1687E75-7EE0-4211-A462-A78FC693C492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F88F4D3-0ADC-4F16-971A-421323FED2ED}"/>
                </a:ext>
              </a:extLst>
            </p:cNvPr>
            <p:cNvSpPr txBox="1"/>
            <p:nvPr/>
          </p:nvSpPr>
          <p:spPr>
            <a:xfrm>
              <a:off x="310953" y="1349364"/>
              <a:ext cx="41710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1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C38C7E67-74DA-485F-A8AE-DA8FD6F1B699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</a:rPr>
                <a:t>시스템 정의  및  개발목적 </a:t>
              </a:r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3AFC15C-7B79-4BF2-B052-F9A641AE04BC}"/>
              </a:ext>
            </a:extLst>
          </p:cNvPr>
          <p:cNvGrpSpPr/>
          <p:nvPr/>
        </p:nvGrpSpPr>
        <p:grpSpPr>
          <a:xfrm>
            <a:off x="1291220" y="2866817"/>
            <a:ext cx="4175729" cy="584775"/>
            <a:chOff x="289314" y="1334870"/>
            <a:chExt cx="4175729" cy="584775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690232C0-412D-4C0D-B7B0-B363343C4579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F312505-399F-4CF2-A527-3BD369BB4A30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2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417B4DE-81E0-4779-82D9-EBB516C071C8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</a:rPr>
                <a:t>사용자  요구  분석 </a:t>
              </a:r>
            </a:p>
          </p:txBody>
        </p:sp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03656D77-32A1-49FF-9B62-B354996E41EA}"/>
              </a:ext>
            </a:extLst>
          </p:cNvPr>
          <p:cNvGrpSpPr/>
          <p:nvPr/>
        </p:nvGrpSpPr>
        <p:grpSpPr>
          <a:xfrm>
            <a:off x="1291220" y="3921420"/>
            <a:ext cx="4175729" cy="584775"/>
            <a:chOff x="289314" y="1334870"/>
            <a:chExt cx="4175729" cy="584775"/>
          </a:xfrm>
        </p:grpSpPr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6757A0F9-82D4-4822-AB72-9E4A2C7F6AFB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DBAC05E-4BDF-433E-A613-9EED13F43CE5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3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2EDDC20-678D-4A29-98D8-28B68FC363D3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ERD</a:t>
              </a:r>
              <a:endParaRPr lang="ko-KR" altLang="en-US" sz="2000" spc="-1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8AE86409-464F-4B1B-BEEC-3F85D2CCEC6F}"/>
              </a:ext>
            </a:extLst>
          </p:cNvPr>
          <p:cNvGrpSpPr/>
          <p:nvPr/>
        </p:nvGrpSpPr>
        <p:grpSpPr>
          <a:xfrm>
            <a:off x="1314178" y="4976023"/>
            <a:ext cx="4175729" cy="584775"/>
            <a:chOff x="289314" y="1334870"/>
            <a:chExt cx="4175729" cy="584775"/>
          </a:xfrm>
        </p:grpSpPr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20141821-20F5-4556-9FDC-C70E150C7D98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2A245FB2-AA74-4449-B303-CCE32328AD7D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4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B979779-B6D5-4FA5-B2ED-F0CEB12B8DC7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Relation Schema</a:t>
              </a:r>
              <a:endParaRPr lang="ko-KR" altLang="en-US" sz="2000" spc="-1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F40A1F4-85A5-4191-B353-78043392A9C0}"/>
              </a:ext>
            </a:extLst>
          </p:cNvPr>
          <p:cNvGrpSpPr/>
          <p:nvPr/>
        </p:nvGrpSpPr>
        <p:grpSpPr>
          <a:xfrm>
            <a:off x="6906661" y="1921569"/>
            <a:ext cx="4175729" cy="584775"/>
            <a:chOff x="289314" y="1334870"/>
            <a:chExt cx="4175729" cy="584775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722DFBFC-51B5-470E-AE16-44F16D2F09D1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227DD8C7-E3A0-4A61-9A78-C7C2C28AD1D9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5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169CC219-5FE5-499C-B300-19D86B6F64C8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Logic  Modeling</a:t>
              </a:r>
              <a:endParaRPr lang="ko-KR" altLang="en-US" sz="2000" spc="-1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D7CDCB26-0504-45A8-9536-1C1BE7F1D02A}"/>
              </a:ext>
            </a:extLst>
          </p:cNvPr>
          <p:cNvGrpSpPr/>
          <p:nvPr/>
        </p:nvGrpSpPr>
        <p:grpSpPr>
          <a:xfrm>
            <a:off x="6906661" y="2866817"/>
            <a:ext cx="4175729" cy="584775"/>
            <a:chOff x="289314" y="1334870"/>
            <a:chExt cx="4175729" cy="584775"/>
          </a:xfrm>
        </p:grpSpPr>
        <p:sp>
          <p:nvSpPr>
            <p:cNvPr id="48" name="직사각형 47">
              <a:extLst>
                <a:ext uri="{FF2B5EF4-FFF2-40B4-BE49-F238E27FC236}">
                  <a16:creationId xmlns:a16="http://schemas.microsoft.com/office/drawing/2014/main" id="{351646D6-4983-4131-9ADF-428187029AD0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40AA1E64-E09F-4670-855E-2D31D79D39EE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6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F855B18E-7E2B-4A0F-97E1-96A8E0AC04E2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Database</a:t>
              </a:r>
              <a:r>
                <a:rPr lang="en-US" altLang="ko-KR" sz="2000" spc="-300" dirty="0">
                  <a:solidFill>
                    <a:schemeClr val="tx2">
                      <a:lumMod val="50000"/>
                    </a:schemeClr>
                  </a:solidFill>
                </a:rPr>
                <a:t>  </a:t>
              </a:r>
              <a:endParaRPr lang="ko-KR" altLang="en-US" sz="2000" spc="-30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B44B48B0-4F2D-4311-9DBE-36268EEE8A43}"/>
              </a:ext>
            </a:extLst>
          </p:cNvPr>
          <p:cNvGrpSpPr/>
          <p:nvPr/>
        </p:nvGrpSpPr>
        <p:grpSpPr>
          <a:xfrm>
            <a:off x="6906661" y="3920878"/>
            <a:ext cx="4175729" cy="584775"/>
            <a:chOff x="289314" y="1334870"/>
            <a:chExt cx="4175729" cy="584775"/>
          </a:xfrm>
        </p:grpSpPr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D4AEC235-A59B-4F57-93F0-C1E4F3B98FFF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D96D1DA9-3F41-4709-A34E-DD4CCC5FA291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7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590A8DE-764F-43A3-9053-3C0315352EF5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</a:rPr>
                <a:t>시스템 운영 </a:t>
              </a:r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Procedure  </a:t>
              </a:r>
              <a:endParaRPr lang="ko-KR" altLang="en-US" sz="2000" spc="-150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</p:grpSp>
      <p:grpSp>
        <p:nvGrpSpPr>
          <p:cNvPr id="56" name="그룹 55">
            <a:extLst>
              <a:ext uri="{FF2B5EF4-FFF2-40B4-BE49-F238E27FC236}">
                <a16:creationId xmlns:a16="http://schemas.microsoft.com/office/drawing/2014/main" id="{C763A0E3-5161-46A6-A986-BACF88535EAB}"/>
              </a:ext>
            </a:extLst>
          </p:cNvPr>
          <p:cNvGrpSpPr/>
          <p:nvPr/>
        </p:nvGrpSpPr>
        <p:grpSpPr>
          <a:xfrm>
            <a:off x="6906661" y="4974939"/>
            <a:ext cx="4175729" cy="584775"/>
            <a:chOff x="289314" y="1334870"/>
            <a:chExt cx="4175729" cy="584775"/>
          </a:xfrm>
        </p:grpSpPr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987D3534-169A-42AD-838C-5D99C68D1730}"/>
                </a:ext>
              </a:extLst>
            </p:cNvPr>
            <p:cNvSpPr/>
            <p:nvPr/>
          </p:nvSpPr>
          <p:spPr>
            <a:xfrm>
              <a:off x="294640" y="1391920"/>
              <a:ext cx="417102" cy="46959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87D2AA01-9E5D-44AD-AA7E-669EB3B212E4}"/>
                </a:ext>
              </a:extLst>
            </p:cNvPr>
            <p:cNvSpPr txBox="1"/>
            <p:nvPr/>
          </p:nvSpPr>
          <p:spPr>
            <a:xfrm>
              <a:off x="289314" y="1334870"/>
              <a:ext cx="4315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3200" b="1" dirty="0">
                  <a:solidFill>
                    <a:schemeClr val="tx2">
                      <a:lumMod val="75000"/>
                    </a:schemeClr>
                  </a:solidFill>
                </a:rPr>
                <a:t>8</a:t>
              </a:r>
              <a:endParaRPr lang="ko-KR" altLang="en-US" sz="3200" b="1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5DC08327-5211-4925-9FEE-2162BCA682C4}"/>
                </a:ext>
              </a:extLst>
            </p:cNvPr>
            <p:cNvSpPr txBox="1"/>
            <p:nvPr/>
          </p:nvSpPr>
          <p:spPr>
            <a:xfrm>
              <a:off x="853711" y="1441696"/>
              <a:ext cx="36113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spc="-150" dirty="0">
                  <a:solidFill>
                    <a:schemeClr val="tx2">
                      <a:lumMod val="50000"/>
                    </a:schemeClr>
                  </a:solidFill>
                </a:rPr>
                <a:t>Query  </a:t>
              </a:r>
              <a:r>
                <a:rPr lang="ko-KR" altLang="en-US" sz="2000" spc="-150" dirty="0">
                  <a:solidFill>
                    <a:schemeClr val="tx2">
                      <a:lumMod val="50000"/>
                    </a:schemeClr>
                  </a:solidFill>
                </a:rPr>
                <a:t>수행 및 결과 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4457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>
            <a:extLst>
              <a:ext uri="{FF2B5EF4-FFF2-40B4-BE49-F238E27FC236}">
                <a16:creationId xmlns:a16="http://schemas.microsoft.com/office/drawing/2014/main" id="{F22BA790-45E0-684F-27CB-548652F3ACE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8103" y="4702215"/>
            <a:ext cx="8645856" cy="1507936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B0E9839F-75A2-8FE7-1CA8-0E0E5B8744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9" y="2805973"/>
            <a:ext cx="10339331" cy="1459872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20</a:t>
            </a:fld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CA4B4-5567-3C3B-AA14-15F188CAF05D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 </a:t>
            </a:r>
            <a:r>
              <a:rPr lang="ko-KR" altLang="en-US" sz="1600" b="0" i="0" u="none" strike="noStrike" dirty="0">
                <a:effectLst/>
              </a:rPr>
              <a:t>등록이 발생하면 등록 가능 여부를 확인하고 상태 출력 및 등록 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대기순위를 자동으로 업데이트하는 기능을 수행한다</a:t>
            </a:r>
            <a:r>
              <a:rPr lang="en-US" altLang="ko-KR" sz="1600" b="0" i="0" u="none" strike="noStrike" dirty="0">
                <a:effectLst/>
              </a:rPr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E8103-0AA6-3DFC-A696-3E01B7A4AA55}"/>
              </a:ext>
            </a:extLst>
          </p:cNvPr>
          <p:cNvSpPr txBox="1"/>
          <p:nvPr/>
        </p:nvSpPr>
        <p:spPr>
          <a:xfrm>
            <a:off x="463359" y="2213958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74B4F128-55B8-17EE-3378-FD0C393C09BB}"/>
              </a:ext>
            </a:extLst>
          </p:cNvPr>
          <p:cNvCxnSpPr>
            <a:cxnSpLocks/>
          </p:cNvCxnSpPr>
          <p:nvPr/>
        </p:nvCxnSpPr>
        <p:spPr>
          <a:xfrm>
            <a:off x="5168900" y="3135448"/>
            <a:ext cx="2679700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42829F9C-E813-6E27-1AE8-42629A155A2A}"/>
              </a:ext>
            </a:extLst>
          </p:cNvPr>
          <p:cNvGrpSpPr/>
          <p:nvPr/>
        </p:nvGrpSpPr>
        <p:grpSpPr>
          <a:xfrm>
            <a:off x="7975601" y="2687103"/>
            <a:ext cx="3803840" cy="903340"/>
            <a:chOff x="8826500" y="2754069"/>
            <a:chExt cx="2717801" cy="903340"/>
          </a:xfrm>
        </p:grpSpPr>
        <p:sp>
          <p:nvSpPr>
            <p:cNvPr id="14" name="사각형: 잘린 한쪽 모서리 13">
              <a:extLst>
                <a:ext uri="{FF2B5EF4-FFF2-40B4-BE49-F238E27FC236}">
                  <a16:creationId xmlns:a16="http://schemas.microsoft.com/office/drawing/2014/main" id="{06B0852F-2D91-D644-FC43-B9704E52848B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rgbClr val="FDD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51EFF46-E627-D1EB-362D-D8CCEA91610E}"/>
                </a:ext>
              </a:extLst>
            </p:cNvPr>
            <p:cNvSpPr txBox="1"/>
            <p:nvPr/>
          </p:nvSpPr>
          <p:spPr>
            <a:xfrm>
              <a:off x="8826500" y="2855229"/>
              <a:ext cx="2717801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이미 다른 유치원에 등록을 했는지를</a:t>
              </a:r>
              <a:r>
                <a:rPr lang="en-US" altLang="ko-KR" sz="1400" dirty="0"/>
                <a:t>,</a:t>
              </a:r>
            </a:p>
            <a:p>
              <a:pPr algn="ctr"/>
              <a:r>
                <a:rPr lang="en-US" altLang="ko-KR" sz="1400" dirty="0" err="1"/>
                <a:t>Parents_parent_id</a:t>
              </a:r>
              <a:r>
                <a:rPr lang="en-US" altLang="ko-KR" sz="1400" dirty="0"/>
                <a:t> table</a:t>
              </a:r>
              <a:r>
                <a:rPr lang="ko-KR" altLang="en-US" sz="1400" dirty="0"/>
                <a:t>에 접근하여 확인하고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등록했을 경우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등록됐다는 </a:t>
              </a:r>
              <a:r>
                <a:rPr lang="en-US" altLang="ko-KR" sz="1400" dirty="0"/>
                <a:t>string</a:t>
              </a:r>
              <a:r>
                <a:rPr lang="ko-KR" altLang="en-US" sz="1400" dirty="0"/>
                <a:t>을 출력</a:t>
              </a:r>
              <a:endParaRPr lang="en-US" altLang="ko-KR" sz="1400" dirty="0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E84ACAEA-69B4-8704-037B-B694CF68A951}"/>
              </a:ext>
            </a:extLst>
          </p:cNvPr>
          <p:cNvCxnSpPr>
            <a:cxnSpLocks/>
          </p:cNvCxnSpPr>
          <p:nvPr/>
        </p:nvCxnSpPr>
        <p:spPr>
          <a:xfrm>
            <a:off x="4839659" y="5303137"/>
            <a:ext cx="148444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6C6E5CD7-9D4C-9DB9-D328-2DFD3B08A69C}"/>
              </a:ext>
            </a:extLst>
          </p:cNvPr>
          <p:cNvGrpSpPr/>
          <p:nvPr/>
        </p:nvGrpSpPr>
        <p:grpSpPr>
          <a:xfrm>
            <a:off x="6486350" y="4452989"/>
            <a:ext cx="5299440" cy="1274971"/>
            <a:chOff x="8826500" y="2754068"/>
            <a:chExt cx="2717801" cy="1029865"/>
          </a:xfrm>
        </p:grpSpPr>
        <p:sp>
          <p:nvSpPr>
            <p:cNvPr id="30" name="사각형: 잘린 한쪽 모서리 29">
              <a:extLst>
                <a:ext uri="{FF2B5EF4-FFF2-40B4-BE49-F238E27FC236}">
                  <a16:creationId xmlns:a16="http://schemas.microsoft.com/office/drawing/2014/main" id="{0D046D57-171E-3906-B383-7F3993C2F0FF}"/>
                </a:ext>
              </a:extLst>
            </p:cNvPr>
            <p:cNvSpPr/>
            <p:nvPr/>
          </p:nvSpPr>
          <p:spPr>
            <a:xfrm>
              <a:off x="8826500" y="2754068"/>
              <a:ext cx="2717800" cy="1029865"/>
            </a:xfrm>
            <a:prstGeom prst="snip1Rect">
              <a:avLst/>
            </a:prstGeom>
            <a:solidFill>
              <a:srgbClr val="FDD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576F52AD-B323-EDD4-B9AC-3607065D8E92}"/>
                </a:ext>
              </a:extLst>
            </p:cNvPr>
            <p:cNvSpPr txBox="1"/>
            <p:nvPr/>
          </p:nvSpPr>
          <p:spPr>
            <a:xfrm>
              <a:off x="8826500" y="2881121"/>
              <a:ext cx="2717801" cy="770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400" dirty="0" err="1"/>
                <a:t>Wait_rank</a:t>
              </a:r>
              <a:r>
                <a:rPr lang="ko-KR" altLang="en-US" sz="1400" dirty="0"/>
                <a:t>가 </a:t>
              </a:r>
              <a:r>
                <a:rPr lang="en-US" altLang="ko-KR" sz="1400" dirty="0"/>
                <a:t>0 </a:t>
              </a:r>
              <a:r>
                <a:rPr lang="ko-KR" altLang="en-US" sz="1400" dirty="0"/>
                <a:t>이하일 경우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해당 유치원에 등록 가능한 상태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해당 </a:t>
              </a:r>
              <a:r>
                <a:rPr lang="en-US" altLang="ko-KR" sz="1400" dirty="0"/>
                <a:t>CASE</a:t>
              </a:r>
              <a:r>
                <a:rPr lang="ko-KR" altLang="en-US" sz="1400" dirty="0"/>
                <a:t>의 경우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등록 절차를 진행</a:t>
              </a:r>
              <a:r>
                <a:rPr lang="ko-KR" altLang="en-US" sz="1400" dirty="0"/>
                <a:t>함</a:t>
              </a:r>
              <a:r>
                <a:rPr lang="en-US" altLang="ko-KR" sz="1400" dirty="0"/>
                <a:t>.</a:t>
              </a:r>
            </a:p>
            <a:p>
              <a:pPr algn="ctr"/>
              <a:r>
                <a:rPr lang="ko-KR" altLang="en-US" sz="1400" dirty="0"/>
                <a:t>첫번째로</a:t>
              </a:r>
              <a:r>
                <a:rPr lang="en-US" altLang="ko-KR" sz="1400" dirty="0"/>
                <a:t>, </a:t>
              </a:r>
              <a:r>
                <a:rPr lang="ko-KR" altLang="en-US" sz="1400" dirty="0"/>
                <a:t>해당 </a:t>
              </a:r>
              <a:r>
                <a:rPr lang="en-US" altLang="ko-KR" sz="1400" dirty="0" err="1"/>
                <a:t>parentsid</a:t>
              </a:r>
              <a:r>
                <a:rPr lang="en-US" altLang="ko-KR" sz="1400" dirty="0"/>
                <a:t>, </a:t>
              </a:r>
              <a:r>
                <a:rPr lang="en-US" altLang="ko-KR" sz="1400" dirty="0" err="1"/>
                <a:t>kinderid</a:t>
              </a:r>
              <a:r>
                <a:rPr lang="ko-KR" altLang="en-US" sz="1400" dirty="0"/>
                <a:t>에 해당하는 지원 정보의 </a:t>
              </a:r>
              <a:r>
                <a:rPr lang="en-US" altLang="ko-KR" sz="1400" dirty="0" err="1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enroll_check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 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열을 </a:t>
              </a:r>
              <a:r>
                <a:rPr lang="en-US" altLang="ko-KR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1</a:t>
              </a:r>
              <a:r>
                <a:rPr lang="ko-KR" altLang="en-US" sz="1400" dirty="0">
                  <a:latin typeface="나눔스퀘어_ac Bold" panose="020B0600000101010101" pitchFamily="50" charset="-127"/>
                  <a:ea typeface="나눔스퀘어_ac Bold" panose="020B0600000101010101" pitchFamily="50" charset="-127"/>
                </a:rPr>
                <a:t>로 바꿔 등록 처리</a:t>
              </a:r>
              <a:r>
                <a:rPr lang="ko-KR" altLang="en-US" sz="1400" dirty="0"/>
                <a:t>함</a:t>
              </a:r>
              <a:r>
                <a:rPr lang="en-US" altLang="ko-KR" sz="1400" dirty="0"/>
                <a:t>.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1D9353-FF2D-061E-DD00-12BB97E8837B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ABF6610-085A-DD9D-6869-42591D766C65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Enrollkinder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등록 및 대기순위 업데이트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2B9315-9B00-EFB7-8CC8-59A93AFDEF77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8645355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6CCECEE1-23C7-5EBC-31F7-8728D99B7E4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9169" y="2782010"/>
            <a:ext cx="8345432" cy="2589890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21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CA4B4-5567-3C3B-AA14-15F188CAF05D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 </a:t>
            </a:r>
            <a:r>
              <a:rPr lang="ko-KR" altLang="en-US" sz="1600" b="0" i="0" u="none" strike="noStrike" dirty="0">
                <a:effectLst/>
              </a:rPr>
              <a:t>등록이 발생하면 등록 가능 여부를 확인하고 상태 출력 및 등록 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대기순위를 자동으로 업데이트하는 기능을 수행한다</a:t>
            </a:r>
            <a:r>
              <a:rPr lang="en-US" altLang="ko-KR" sz="1600" b="0" i="0" u="none" strike="noStrike" dirty="0">
                <a:effectLst/>
              </a:rPr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E8103-0AA6-3DFC-A696-3E01B7A4AA55}"/>
              </a:ext>
            </a:extLst>
          </p:cNvPr>
          <p:cNvSpPr txBox="1"/>
          <p:nvPr/>
        </p:nvSpPr>
        <p:spPr>
          <a:xfrm>
            <a:off x="463359" y="2213958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30" name="사각형: 잘린 한쪽 모서리 29">
            <a:extLst>
              <a:ext uri="{FF2B5EF4-FFF2-40B4-BE49-F238E27FC236}">
                <a16:creationId xmlns:a16="http://schemas.microsoft.com/office/drawing/2014/main" id="{0D046D57-171E-3906-B383-7F3993C2F0FF}"/>
              </a:ext>
            </a:extLst>
          </p:cNvPr>
          <p:cNvSpPr/>
          <p:nvPr/>
        </p:nvSpPr>
        <p:spPr>
          <a:xfrm>
            <a:off x="4639063" y="5113164"/>
            <a:ext cx="7089577" cy="1167345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576F52AD-B323-EDD4-B9AC-3607065D8E92}"/>
              </a:ext>
            </a:extLst>
          </p:cNvPr>
          <p:cNvSpPr txBox="1"/>
          <p:nvPr/>
        </p:nvSpPr>
        <p:spPr>
          <a:xfrm>
            <a:off x="4834663" y="5319522"/>
            <a:ext cx="6698375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/>
              <a:t>등록 절차 진행 시</a:t>
            </a:r>
            <a:r>
              <a:rPr lang="en-US" altLang="ko-KR" sz="1400" dirty="0"/>
              <a:t>, </a:t>
            </a:r>
            <a:r>
              <a:rPr lang="ko-KR" altLang="en-US" sz="1400" dirty="0"/>
              <a:t>지원하였으나 등록하지 않은</a:t>
            </a:r>
            <a:r>
              <a:rPr lang="en-US" altLang="ko-KR" sz="1400" dirty="0"/>
              <a:t> </a:t>
            </a:r>
            <a:r>
              <a:rPr lang="ko-KR" altLang="en-US" sz="1400" dirty="0"/>
              <a:t>유치원들에 자동으로 등록포기 처리됨</a:t>
            </a:r>
            <a:r>
              <a:rPr lang="en-US" altLang="ko-KR" sz="1400" dirty="0"/>
              <a:t>.</a:t>
            </a:r>
          </a:p>
          <a:p>
            <a:pPr algn="ctr"/>
            <a:r>
              <a:rPr lang="ko-KR" altLang="en-US" sz="1400" dirty="0"/>
              <a:t>따라서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등록 포기 처리된 유치원</a:t>
            </a:r>
            <a:r>
              <a:rPr lang="ko-KR" altLang="en-US" sz="1400" dirty="0"/>
              <a:t>들의 대기 순위에 해당 인원이 빠져 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업데이트가 필요</a:t>
            </a:r>
            <a:r>
              <a:rPr lang="ko-KR" altLang="en-US" sz="1400" dirty="0"/>
              <a:t>함</a:t>
            </a:r>
            <a:r>
              <a:rPr lang="en-US" altLang="ko-KR" sz="1400" dirty="0"/>
              <a:t>.</a:t>
            </a:r>
          </a:p>
          <a:p>
            <a:pPr algn="ctr"/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Temp_forgive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에서 등록포기한 유치원 목록을 참조해 </a:t>
            </a:r>
            <a:r>
              <a:rPr lang="en-US" altLang="ko-KR" sz="1400" dirty="0" err="1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now_rank</a:t>
            </a:r>
            <a:r>
              <a:rPr lang="ko-KR" altLang="en-US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를 업데이트</a:t>
            </a:r>
            <a:r>
              <a:rPr lang="en-US" altLang="ko-KR" sz="14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.</a:t>
            </a:r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A47814BA-2D05-56B9-F379-DBAE48E247DF}"/>
              </a:ext>
            </a:extLst>
          </p:cNvPr>
          <p:cNvCxnSpPr>
            <a:cxnSpLocks/>
          </p:cNvCxnSpPr>
          <p:nvPr/>
        </p:nvCxnSpPr>
        <p:spPr>
          <a:xfrm>
            <a:off x="7162800" y="3543300"/>
            <a:ext cx="3314700" cy="1435100"/>
          </a:xfrm>
          <a:prstGeom prst="bentConnector3">
            <a:avLst>
              <a:gd name="adj1" fmla="val 100192"/>
            </a:avLst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DE2BEE4D-32B7-48C4-6186-C1D49A8E710C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D0B6D76-2504-3D46-76B7-D51417F0166F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Enrollkinder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등록 및 대기순위 업데이트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4D488D03-4280-F265-E3DC-3449C6247BB4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4007460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사각형: 잘린 한쪽 모서리 44">
            <a:extLst>
              <a:ext uri="{FF2B5EF4-FFF2-40B4-BE49-F238E27FC236}">
                <a16:creationId xmlns:a16="http://schemas.microsoft.com/office/drawing/2014/main" id="{76F0CD3D-34D9-CC96-3D0E-152025086615}"/>
              </a:ext>
            </a:extLst>
          </p:cNvPr>
          <p:cNvSpPr/>
          <p:nvPr/>
        </p:nvSpPr>
        <p:spPr>
          <a:xfrm>
            <a:off x="4441689" y="2884026"/>
            <a:ext cx="7478169" cy="868989"/>
          </a:xfrm>
          <a:prstGeom prst="snip1Rect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22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5ACA4B4-5567-3C3B-AA14-15F188CAF05D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 </a:t>
            </a:r>
            <a:r>
              <a:rPr lang="ko-KR" altLang="en-US" sz="1600" b="0" i="0" u="none" strike="noStrike" dirty="0">
                <a:effectLst/>
              </a:rPr>
              <a:t>등록이 발생하면 등록 가능 여부를 확인하고 상태 출력 및 등록 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대기순위를 자동으로 업데이트하는 기능을 수행한다</a:t>
            </a:r>
            <a:r>
              <a:rPr lang="en-US" altLang="ko-KR" sz="1600" b="0" i="0" u="none" strike="noStrike" dirty="0">
                <a:effectLst/>
              </a:rPr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B0E8103-0AA6-3DFC-A696-3E01B7A4AA55}"/>
              </a:ext>
            </a:extLst>
          </p:cNvPr>
          <p:cNvSpPr txBox="1"/>
          <p:nvPr/>
        </p:nvSpPr>
        <p:spPr>
          <a:xfrm>
            <a:off x="475099" y="2212926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A816B550-1000-2F4A-06D3-27D56B0BA8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9" y="2745966"/>
            <a:ext cx="3684531" cy="628797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>
            <a:extLst>
              <a:ext uri="{FF2B5EF4-FFF2-40B4-BE49-F238E27FC236}">
                <a16:creationId xmlns:a16="http://schemas.microsoft.com/office/drawing/2014/main" id="{9EE4F3F5-5E3C-E1D2-4BDB-6270A0A34E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4432064" y="2753705"/>
            <a:ext cx="2091356" cy="37106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4" name="Picture 8">
            <a:extLst>
              <a:ext uri="{FF2B5EF4-FFF2-40B4-BE49-F238E27FC236}">
                <a16:creationId xmlns:a16="http://schemas.microsoft.com/office/drawing/2014/main" id="{CE690DE0-920A-07D6-EA6A-C7EA27213DC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758134" y="2753705"/>
            <a:ext cx="1928525" cy="37585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6" name="Picture 10">
            <a:extLst>
              <a:ext uri="{FF2B5EF4-FFF2-40B4-BE49-F238E27FC236}">
                <a16:creationId xmlns:a16="http://schemas.microsoft.com/office/drawing/2014/main" id="{5F9C905A-C74C-14E0-FE7F-6DCC3FACDAA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8983610" y="2744180"/>
            <a:ext cx="2722240" cy="390506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그룹 21">
            <a:extLst>
              <a:ext uri="{FF2B5EF4-FFF2-40B4-BE49-F238E27FC236}">
                <a16:creationId xmlns:a16="http://schemas.microsoft.com/office/drawing/2014/main" id="{37EEF82F-7247-7A81-F0EE-BD05D0DCDF29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48FA83E-F2C1-3D31-DBFB-00C0EE9858FD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Enrollkinder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등록 및 대기순위 업데이트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CC9C4330-0919-8441-CE51-D58B7D80385D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4108" name="Picture 12">
            <a:extLst>
              <a:ext uri="{FF2B5EF4-FFF2-40B4-BE49-F238E27FC236}">
                <a16:creationId xmlns:a16="http://schemas.microsoft.com/office/drawing/2014/main" id="{84E0B4D2-0F2F-0C62-B9F0-DF5E298C56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445" y="3895479"/>
            <a:ext cx="5527097" cy="647700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784FDF76-7CCF-DBFC-FCFA-12310603B7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45" y="4586534"/>
            <a:ext cx="4370465" cy="781970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>
            <a:extLst>
              <a:ext uri="{FF2B5EF4-FFF2-40B4-BE49-F238E27FC236}">
                <a16:creationId xmlns:a16="http://schemas.microsoft.com/office/drawing/2014/main" id="{F62651EF-3693-A9A8-7388-F1EE185905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12444" y="5485019"/>
            <a:ext cx="4370465" cy="8995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>
            <a:extLst>
              <a:ext uri="{FF2B5EF4-FFF2-40B4-BE49-F238E27FC236}">
                <a16:creationId xmlns:a16="http://schemas.microsoft.com/office/drawing/2014/main" id="{F89FFE71-493A-1A0A-DE8C-D253B0764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33038" y="3935902"/>
            <a:ext cx="5734050" cy="4857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6" name="Picture 20">
            <a:extLst>
              <a:ext uri="{FF2B5EF4-FFF2-40B4-BE49-F238E27FC236}">
                <a16:creationId xmlns:a16="http://schemas.microsoft.com/office/drawing/2014/main" id="{DB949852-1D44-F7DA-3518-84C542D2E3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0101" y="4536542"/>
            <a:ext cx="4710114" cy="80777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8" name="Picture 22">
            <a:extLst>
              <a:ext uri="{FF2B5EF4-FFF2-40B4-BE49-F238E27FC236}">
                <a16:creationId xmlns:a16="http://schemas.microsoft.com/office/drawing/2014/main" id="{C9782623-6BD6-81A9-98CC-B7D6F8F62A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50101" y="5508318"/>
            <a:ext cx="4710115" cy="838558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화살표: 오른쪽 6">
            <a:extLst>
              <a:ext uri="{FF2B5EF4-FFF2-40B4-BE49-F238E27FC236}">
                <a16:creationId xmlns:a16="http://schemas.microsoft.com/office/drawing/2014/main" id="{9312C037-24A5-5F64-7793-520244951F49}"/>
              </a:ext>
            </a:extLst>
          </p:cNvPr>
          <p:cNvSpPr/>
          <p:nvPr/>
        </p:nvSpPr>
        <p:spPr>
          <a:xfrm>
            <a:off x="5214429" y="4833167"/>
            <a:ext cx="772359" cy="1269219"/>
          </a:xfrm>
          <a:prstGeom prst="rightArrow">
            <a:avLst/>
          </a:prstGeom>
          <a:solidFill>
            <a:srgbClr val="EFEFE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C2624E-1E70-7E12-165E-7C84C7F338EC}"/>
              </a:ext>
            </a:extLst>
          </p:cNvPr>
          <p:cNvSpPr txBox="1"/>
          <p:nvPr/>
        </p:nvSpPr>
        <p:spPr>
          <a:xfrm>
            <a:off x="5196641" y="5313887"/>
            <a:ext cx="77235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db</a:t>
            </a:r>
            <a:r>
              <a:rPr lang="ko-KR" altLang="en-US" sz="1400" dirty="0"/>
              <a:t>변화</a:t>
            </a: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C75659-DE2B-92CC-13D0-C58E86E3BF84}"/>
              </a:ext>
            </a:extLst>
          </p:cNvPr>
          <p:cNvSpPr/>
          <p:nvPr/>
        </p:nvSpPr>
        <p:spPr>
          <a:xfrm>
            <a:off x="9646919" y="5485020"/>
            <a:ext cx="614933" cy="916792"/>
          </a:xfrm>
          <a:prstGeom prst="rect">
            <a:avLst/>
          </a:prstGeom>
          <a:noFill/>
          <a:ln w="28575">
            <a:solidFill>
              <a:srgbClr val="FD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B4CE0F47-4E91-3F98-A372-8C9EAEFAA49E}"/>
              </a:ext>
            </a:extLst>
          </p:cNvPr>
          <p:cNvSpPr/>
          <p:nvPr/>
        </p:nvSpPr>
        <p:spPr>
          <a:xfrm>
            <a:off x="8973138" y="4868586"/>
            <a:ext cx="1987077" cy="153294"/>
          </a:xfrm>
          <a:prstGeom prst="rect">
            <a:avLst/>
          </a:prstGeom>
          <a:noFill/>
          <a:ln w="28575">
            <a:solidFill>
              <a:srgbClr val="FD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26AC974A-98C6-ED8E-408C-8DB9F8DF1D98}"/>
              </a:ext>
            </a:extLst>
          </p:cNvPr>
          <p:cNvGrpSpPr/>
          <p:nvPr/>
        </p:nvGrpSpPr>
        <p:grpSpPr>
          <a:xfrm>
            <a:off x="10777130" y="4947852"/>
            <a:ext cx="1089958" cy="494327"/>
            <a:chOff x="8826500" y="2754069"/>
            <a:chExt cx="2762850" cy="903340"/>
          </a:xfrm>
        </p:grpSpPr>
        <p:sp>
          <p:nvSpPr>
            <p:cNvPr id="37" name="사각형: 잘린 한쪽 모서리 36">
              <a:extLst>
                <a:ext uri="{FF2B5EF4-FFF2-40B4-BE49-F238E27FC236}">
                  <a16:creationId xmlns:a16="http://schemas.microsoft.com/office/drawing/2014/main" id="{7374F2B6-5536-8A1C-A80D-55FE6AFBC547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rgbClr val="FDD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7AE8FAEA-F1B6-4D92-E7C9-AC1ABC1EDE88}"/>
                </a:ext>
              </a:extLst>
            </p:cNvPr>
            <p:cNvSpPr txBox="1"/>
            <p:nvPr/>
          </p:nvSpPr>
          <p:spPr>
            <a:xfrm>
              <a:off x="8871549" y="2963975"/>
              <a:ext cx="2717801" cy="562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등록</a:t>
              </a:r>
              <a:endParaRPr lang="en-US" altLang="ko-KR" sz="1400" dirty="0"/>
            </a:p>
          </p:txBody>
        </p:sp>
      </p:grpSp>
      <p:grpSp>
        <p:nvGrpSpPr>
          <p:cNvPr id="39" name="그룹 38">
            <a:extLst>
              <a:ext uri="{FF2B5EF4-FFF2-40B4-BE49-F238E27FC236}">
                <a16:creationId xmlns:a16="http://schemas.microsoft.com/office/drawing/2014/main" id="{EE922F81-4ABB-0C3A-2E9E-B8125AA67F5E}"/>
              </a:ext>
            </a:extLst>
          </p:cNvPr>
          <p:cNvGrpSpPr/>
          <p:nvPr/>
        </p:nvGrpSpPr>
        <p:grpSpPr>
          <a:xfrm>
            <a:off x="10607040" y="5753276"/>
            <a:ext cx="1250423" cy="754065"/>
            <a:chOff x="8826500" y="2754069"/>
            <a:chExt cx="2741746" cy="1059047"/>
          </a:xfrm>
        </p:grpSpPr>
        <p:sp>
          <p:nvSpPr>
            <p:cNvPr id="40" name="사각형: 잘린 한쪽 모서리 39">
              <a:extLst>
                <a:ext uri="{FF2B5EF4-FFF2-40B4-BE49-F238E27FC236}">
                  <a16:creationId xmlns:a16="http://schemas.microsoft.com/office/drawing/2014/main" id="{A85F24D2-06E9-E536-892C-93D02463D94B}"/>
                </a:ext>
              </a:extLst>
            </p:cNvPr>
            <p:cNvSpPr/>
            <p:nvPr/>
          </p:nvSpPr>
          <p:spPr>
            <a:xfrm>
              <a:off x="8826500" y="2754069"/>
              <a:ext cx="2717800" cy="903340"/>
            </a:xfrm>
            <a:prstGeom prst="snip1Rect">
              <a:avLst/>
            </a:prstGeom>
            <a:solidFill>
              <a:srgbClr val="FDDE4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4D6FBFEF-CAE9-6577-3E11-0CEF3F0773DB}"/>
                </a:ext>
              </a:extLst>
            </p:cNvPr>
            <p:cNvSpPr txBox="1"/>
            <p:nvPr/>
          </p:nvSpPr>
          <p:spPr>
            <a:xfrm>
              <a:off x="8850444" y="2856977"/>
              <a:ext cx="2717802" cy="9561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/>
                <a:t>대기순위</a:t>
              </a:r>
              <a:endParaRPr lang="en-US" altLang="ko-KR" sz="1400" dirty="0"/>
            </a:p>
            <a:p>
              <a:pPr algn="ctr"/>
              <a:r>
                <a:rPr lang="ko-KR" altLang="en-US" sz="1400" dirty="0"/>
                <a:t>업데이트</a:t>
              </a:r>
              <a:endParaRPr lang="en-US" altLang="ko-KR" sz="1400" dirty="0"/>
            </a:p>
          </p:txBody>
        </p:sp>
      </p:grp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134C45CC-22EC-0685-851C-4E02CE6E46BA}"/>
              </a:ext>
            </a:extLst>
          </p:cNvPr>
          <p:cNvSpPr/>
          <p:nvPr/>
        </p:nvSpPr>
        <p:spPr>
          <a:xfrm>
            <a:off x="3095696" y="4931802"/>
            <a:ext cx="1855420" cy="130915"/>
          </a:xfrm>
          <a:prstGeom prst="rect">
            <a:avLst/>
          </a:prstGeom>
          <a:noFill/>
          <a:ln w="28575">
            <a:solidFill>
              <a:srgbClr val="FD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4019B58F-2262-4B85-146F-F1E72C6D4C8C}"/>
              </a:ext>
            </a:extLst>
          </p:cNvPr>
          <p:cNvSpPr/>
          <p:nvPr/>
        </p:nvSpPr>
        <p:spPr>
          <a:xfrm>
            <a:off x="3715940" y="5485020"/>
            <a:ext cx="594376" cy="916792"/>
          </a:xfrm>
          <a:prstGeom prst="rect">
            <a:avLst/>
          </a:prstGeom>
          <a:noFill/>
          <a:ln w="28575">
            <a:solidFill>
              <a:srgbClr val="FDDE4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07AADDBF-D820-4736-932F-71B3D1E6AE7D}"/>
              </a:ext>
            </a:extLst>
          </p:cNvPr>
          <p:cNvSpPr txBox="1"/>
          <p:nvPr/>
        </p:nvSpPr>
        <p:spPr>
          <a:xfrm>
            <a:off x="4456963" y="3262935"/>
            <a:ext cx="746289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400" dirty="0">
                <a:latin typeface="+mn-ea"/>
              </a:rPr>
              <a:t>등록이 가능한지 여부에 따라 상태를 출력함</a:t>
            </a:r>
            <a:r>
              <a:rPr lang="en-US" altLang="ko-KR" sz="1400" dirty="0">
                <a:latin typeface="+mn-ea"/>
              </a:rPr>
              <a:t>. </a:t>
            </a:r>
            <a:r>
              <a:rPr lang="ko-KR" altLang="en-US" sz="1400" dirty="0">
                <a:latin typeface="+mn-ea"/>
              </a:rPr>
              <a:t>그리고 등록 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등록과 대기순위 업데이트를 수행</a:t>
            </a:r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818508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40839" y="293077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운영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Procedure 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6996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7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23</a:t>
            </a:fld>
            <a:endParaRPr lang="ko-KR" altLang="en-US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0F2696A5-5184-447E-8C8E-176C0880EB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169" y="2763833"/>
            <a:ext cx="9165922" cy="3045157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그룹 11">
            <a:extLst>
              <a:ext uri="{FF2B5EF4-FFF2-40B4-BE49-F238E27FC236}">
                <a16:creationId xmlns:a16="http://schemas.microsoft.com/office/drawing/2014/main" id="{DC530662-5A62-7FA0-CE9D-A2FA505093D7}"/>
              </a:ext>
            </a:extLst>
          </p:cNvPr>
          <p:cNvGrpSpPr/>
          <p:nvPr/>
        </p:nvGrpSpPr>
        <p:grpSpPr>
          <a:xfrm>
            <a:off x="519169" y="1320051"/>
            <a:ext cx="7820787" cy="471354"/>
            <a:chOff x="582233" y="1320051"/>
            <a:chExt cx="7820787" cy="471354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D7598E-AD7F-A50F-F52C-80441764CABF}"/>
                </a:ext>
              </a:extLst>
            </p:cNvPr>
            <p:cNvSpPr txBox="1"/>
            <p:nvPr/>
          </p:nvSpPr>
          <p:spPr>
            <a:xfrm>
              <a:off x="750807" y="1329740"/>
              <a:ext cx="765221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ko-KR"/>
              </a:defPPr>
              <a:lvl1pPr>
                <a:defRPr sz="2400" spc="-150">
                  <a:solidFill>
                    <a:schemeClr val="accent4">
                      <a:lumMod val="50000"/>
                    </a:schemeClr>
                  </a:solidFill>
                  <a:latin typeface="+mj-ea"/>
                  <a:ea typeface="+mj-ea"/>
                </a:defRPr>
              </a:lvl1pPr>
            </a:lstStyle>
            <a:p>
              <a:r>
                <a:rPr lang="en-US" altLang="ko-KR" dirty="0"/>
                <a:t>‘</a:t>
              </a:r>
              <a:r>
                <a:rPr lang="en-US" altLang="ko-KR" dirty="0" err="1"/>
                <a:t>update_enrolled</a:t>
              </a:r>
              <a:r>
                <a:rPr lang="en-US" altLang="ko-KR" dirty="0"/>
                <a:t>’ Procedure (</a:t>
              </a:r>
              <a:r>
                <a:rPr lang="ko-KR" altLang="en-US" dirty="0"/>
                <a:t>등록 인원 업데이트</a:t>
              </a:r>
              <a:r>
                <a:rPr lang="en-US" altLang="ko-KR" dirty="0"/>
                <a:t>)</a:t>
              </a:r>
              <a:endParaRPr lang="ko-KR" altLang="en-US" dirty="0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9A4EE579-8A81-FE03-D91B-5DD558A34275}"/>
                </a:ext>
              </a:extLst>
            </p:cNvPr>
            <p:cNvSpPr/>
            <p:nvPr/>
          </p:nvSpPr>
          <p:spPr>
            <a:xfrm>
              <a:off x="582233" y="1320051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454FA47-42B7-5CA1-2454-80F5DE077DD3}"/>
              </a:ext>
            </a:extLst>
          </p:cNvPr>
          <p:cNvSpPr txBox="1"/>
          <p:nvPr/>
        </p:nvSpPr>
        <p:spPr>
          <a:xfrm>
            <a:off x="740839" y="1701327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b="0" i="0" u="none" strike="noStrike" dirty="0">
                <a:effectLst/>
              </a:rPr>
              <a:t>:</a:t>
            </a:r>
            <a:r>
              <a:rPr lang="ko-KR" altLang="en-US" sz="1600" b="0" i="0" u="none" strike="noStrike" dirty="0">
                <a:effectLst/>
              </a:rPr>
              <a:t>등록 학부모 수를 업데이트 하는 프로시저</a:t>
            </a:r>
            <a:r>
              <a:rPr lang="en-US" altLang="ko-KR" sz="1600" b="0" i="0" u="none" strike="noStrike" dirty="0">
                <a:effectLst/>
              </a:rPr>
              <a:t>. </a:t>
            </a:r>
            <a:r>
              <a:rPr lang="ko-KR" altLang="en-US" sz="1600" b="0" i="0" u="none" strike="noStrike" dirty="0">
                <a:effectLst/>
              </a:rPr>
              <a:t>유치원 </a:t>
            </a:r>
            <a:r>
              <a:rPr lang="en-US" altLang="ko-KR" sz="1600" b="0" i="0" u="none" strike="noStrike" dirty="0">
                <a:effectLst/>
              </a:rPr>
              <a:t>table </a:t>
            </a:r>
            <a:r>
              <a:rPr lang="ko-KR" altLang="en-US" sz="1600" b="0" i="0" u="none" strike="noStrike" dirty="0">
                <a:effectLst/>
              </a:rPr>
              <a:t>내에 해당 유치원의 </a:t>
            </a:r>
            <a:r>
              <a:rPr lang="en-US" altLang="ko-KR" sz="1600" b="0" i="0" u="none" strike="noStrike" dirty="0">
                <a:effectLst/>
              </a:rPr>
              <a:t>‘</a:t>
            </a:r>
            <a:r>
              <a:rPr lang="ko-KR" altLang="en-US" sz="1600" b="0" i="0" u="none" strike="noStrike" dirty="0">
                <a:effectLst/>
              </a:rPr>
              <a:t>등록 </a:t>
            </a:r>
            <a:r>
              <a:rPr lang="ko-KR" altLang="en-US" sz="1600" b="0" i="0" u="none" strike="noStrike" dirty="0" err="1">
                <a:effectLst/>
              </a:rPr>
              <a:t>학부모</a:t>
            </a:r>
            <a:r>
              <a:rPr lang="ko-KR" altLang="en-US" sz="1600" dirty="0" err="1"/>
              <a:t>수</a:t>
            </a:r>
            <a:r>
              <a:rPr lang="en-US" altLang="ko-KR" sz="1600" dirty="0"/>
              <a:t>’ cell</a:t>
            </a:r>
            <a:r>
              <a:rPr lang="ko-KR" altLang="en-US" sz="1600" dirty="0"/>
              <a:t>의 숫자를 업데이트 한다</a:t>
            </a:r>
            <a:r>
              <a:rPr lang="en-US" altLang="ko-KR" sz="1600" dirty="0"/>
              <a:t>.</a:t>
            </a: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19CAF53-C5ED-CB70-76DD-EAA53F5DB99A}"/>
              </a:ext>
            </a:extLst>
          </p:cNvPr>
          <p:cNvSpPr txBox="1"/>
          <p:nvPr/>
        </p:nvSpPr>
        <p:spPr>
          <a:xfrm>
            <a:off x="463359" y="2213958"/>
            <a:ext cx="1098780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4290001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사각형: 잘린 한쪽 모서리 25">
            <a:extLst>
              <a:ext uri="{FF2B5EF4-FFF2-40B4-BE49-F238E27FC236}">
                <a16:creationId xmlns:a16="http://schemas.microsoft.com/office/drawing/2014/main" id="{082FFE19-226C-600C-24C2-ADAE7D292CA1}"/>
              </a:ext>
            </a:extLst>
          </p:cNvPr>
          <p:cNvSpPr/>
          <p:nvPr/>
        </p:nvSpPr>
        <p:spPr>
          <a:xfrm>
            <a:off x="6089201" y="3056630"/>
            <a:ext cx="5108113" cy="1401070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사각형: 잘린 한쪽 모서리 23">
            <a:extLst>
              <a:ext uri="{FF2B5EF4-FFF2-40B4-BE49-F238E27FC236}">
                <a16:creationId xmlns:a16="http://schemas.microsoft.com/office/drawing/2014/main" id="{B4D32C66-ABD4-9F02-A0F6-70B612A7691B}"/>
              </a:ext>
            </a:extLst>
          </p:cNvPr>
          <p:cNvSpPr/>
          <p:nvPr/>
        </p:nvSpPr>
        <p:spPr>
          <a:xfrm>
            <a:off x="740840" y="5184367"/>
            <a:ext cx="4197874" cy="1167345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1" y="121920"/>
            <a:ext cx="398675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1 </a:t>
            </a:r>
            <a:r>
              <a:rPr lang="ko-KR" altLang="en-US" dirty="0"/>
              <a:t>수행 및 결과  </a:t>
            </a:r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580300" y="1986519"/>
            <a:ext cx="2086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Decision table </a:t>
            </a:r>
            <a:r>
              <a:rPr lang="ko-KR" altLang="en-US" spc="-150" dirty="0">
                <a:solidFill>
                  <a:schemeClr val="accent4">
                    <a:lumMod val="50000"/>
                  </a:schemeClr>
                </a:solidFill>
              </a:rPr>
              <a:t>생성</a:t>
            </a: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9" y="6283449"/>
            <a:ext cx="2743200" cy="365125"/>
          </a:xfrm>
        </p:spPr>
        <p:txBody>
          <a:bodyPr/>
          <a:lstStyle/>
          <a:p>
            <a:fld id="{84F9B66E-A506-4F32-84E5-F344782BD9BA}" type="slidenum">
              <a:rPr lang="ko-KR" altLang="en-US" smtClean="0"/>
              <a:t>24</a:t>
            </a:fld>
            <a:endParaRPr lang="ko-KR" alt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D2A2EE-27ED-408E-8423-330284AAE72B}"/>
              </a:ext>
            </a:extLst>
          </p:cNvPr>
          <p:cNvSpPr txBox="1"/>
          <p:nvPr/>
        </p:nvSpPr>
        <p:spPr>
          <a:xfrm>
            <a:off x="740839" y="714309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BBEC978F-F4CD-4FB0-B3A0-0F4334C3BB3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549" r="573" b="28566"/>
          <a:stretch/>
        </p:blipFill>
        <p:spPr>
          <a:xfrm>
            <a:off x="740839" y="2416156"/>
            <a:ext cx="4197874" cy="2513185"/>
          </a:xfrm>
          <a:prstGeom prst="rect">
            <a:avLst/>
          </a:prstGeom>
          <a:ln>
            <a:solidFill>
              <a:srgbClr val="EFEFEF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9EE4B042-3BFB-4546-A860-0C0C489A56B9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Q1.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학부모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선호 조건에 적합하는 유치원 목록은 무엇인가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C27E8A6-275F-4088-9148-E3E13D400235}"/>
              </a:ext>
            </a:extLst>
          </p:cNvPr>
          <p:cNvSpPr txBox="1"/>
          <p:nvPr/>
        </p:nvSpPr>
        <p:spPr>
          <a:xfrm>
            <a:off x="742083" y="5364768"/>
            <a:ext cx="4031530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effectLst/>
              </a:rPr>
              <a:t>설립유형</a:t>
            </a:r>
            <a:r>
              <a:rPr lang="en-US" altLang="ko-KR" sz="1400" b="0" i="0" u="none" strike="noStrike" dirty="0">
                <a:effectLst/>
              </a:rPr>
              <a:t>(</a:t>
            </a:r>
            <a:r>
              <a:rPr lang="ko-KR" altLang="en-US" sz="1400" b="0" i="0" u="none" strike="noStrike" dirty="0">
                <a:effectLst/>
              </a:rPr>
              <a:t>국공립</a:t>
            </a:r>
            <a:r>
              <a:rPr lang="en-US" altLang="ko-KR" sz="1400" b="0" i="0" u="none" strike="noStrike" dirty="0">
                <a:effectLst/>
              </a:rPr>
              <a:t>, </a:t>
            </a:r>
            <a:r>
              <a:rPr lang="ko-KR" altLang="en-US" sz="1400" b="0" i="0" u="none" strike="noStrike" dirty="0">
                <a:effectLst/>
              </a:rPr>
              <a:t>사립</a:t>
            </a:r>
            <a:r>
              <a:rPr lang="en-US" altLang="ko-KR" sz="1400" b="0" i="0" u="none" strike="noStrike" dirty="0">
                <a:effectLst/>
              </a:rPr>
              <a:t>), </a:t>
            </a:r>
            <a:r>
              <a:rPr lang="ko-KR" altLang="en-US" sz="1400" b="0" i="0" u="none" strike="noStrike" dirty="0" err="1">
                <a:effectLst/>
              </a:rPr>
              <a:t>돌봄유형</a:t>
            </a:r>
            <a:r>
              <a:rPr lang="en-US" altLang="ko-KR" sz="1400" b="0" i="0" u="none" strike="noStrike" dirty="0">
                <a:effectLst/>
              </a:rPr>
              <a:t>(</a:t>
            </a:r>
            <a:r>
              <a:rPr lang="ko-KR" altLang="en-US" sz="1400" b="0" i="0" u="none" strike="noStrike" dirty="0">
                <a:effectLst/>
              </a:rPr>
              <a:t>기본운영</a:t>
            </a:r>
            <a:r>
              <a:rPr lang="en-US" altLang="ko-KR" sz="1400" b="0" i="0" u="none" strike="noStrike" dirty="0">
                <a:effectLst/>
              </a:rPr>
              <a:t>, </a:t>
            </a:r>
            <a:r>
              <a:rPr lang="ko-KR" altLang="en-US" sz="1400" b="0" i="0" u="none" strike="noStrike" dirty="0">
                <a:effectLst/>
              </a:rPr>
              <a:t>온종일</a:t>
            </a:r>
            <a:r>
              <a:rPr lang="en-US" altLang="ko-KR" sz="1400" b="0" i="0" u="none" strike="noStrike" dirty="0">
                <a:effectLst/>
              </a:rPr>
              <a:t>, </a:t>
            </a:r>
            <a:r>
              <a:rPr lang="ko-KR" altLang="en-US" sz="1400" b="0" i="0" u="none" strike="noStrike" dirty="0">
                <a:effectLst/>
              </a:rPr>
              <a:t>저녁</a:t>
            </a:r>
            <a:r>
              <a:rPr lang="en-US" altLang="ko-KR" sz="1400" b="0" i="0" u="none" strike="noStrike" dirty="0">
                <a:effectLst/>
              </a:rPr>
              <a:t>, </a:t>
            </a:r>
            <a:r>
              <a:rPr lang="ko-KR" altLang="en-US" sz="1400" b="0" i="0" u="none" strike="noStrike" dirty="0">
                <a:effectLst/>
              </a:rPr>
              <a:t>아침</a:t>
            </a:r>
            <a:r>
              <a:rPr lang="en-US" altLang="ko-KR" sz="1400" dirty="0"/>
              <a:t>), </a:t>
            </a:r>
            <a:r>
              <a:rPr lang="ko-KR" altLang="en-US" sz="1400" dirty="0"/>
              <a:t>통학차량 유무 등의 기준을 통해 유치원을 </a:t>
            </a:r>
            <a:r>
              <a:rPr lang="en-US" altLang="ko-KR" sz="1400" dirty="0"/>
              <a:t>16</a:t>
            </a:r>
            <a:r>
              <a:rPr lang="ko-KR" altLang="en-US" sz="1400" dirty="0"/>
              <a:t>가지로 분류해</a:t>
            </a:r>
            <a:r>
              <a:rPr lang="en-US" altLang="ko-KR" sz="1400" dirty="0"/>
              <a:t> </a:t>
            </a:r>
            <a:r>
              <a:rPr lang="en-US" altLang="ko-KR" sz="1400" b="0" i="0" u="none" strike="noStrike" dirty="0">
                <a:effectLst/>
              </a:rPr>
              <a:t>D</a:t>
            </a:r>
            <a:r>
              <a:rPr lang="en-US" altLang="ko-KR" sz="1400" dirty="0"/>
              <a:t>B </a:t>
            </a:r>
            <a:r>
              <a:rPr lang="ko-KR" altLang="en-US" sz="1400" dirty="0"/>
              <a:t>내 </a:t>
            </a:r>
            <a:r>
              <a:rPr lang="en-US" altLang="ko-KR" sz="1400" dirty="0"/>
              <a:t>table </a:t>
            </a:r>
            <a:r>
              <a:rPr lang="ko-KR" altLang="en-US" sz="1400" dirty="0"/>
              <a:t>생성</a:t>
            </a:r>
            <a:endParaRPr lang="ko-KR" altLang="en-US" sz="1400" b="0" i="0" u="none" strike="noStrike" dirty="0">
              <a:effectLst/>
            </a:endParaRPr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35975B7C-5B80-43DD-A8BC-11859B306D8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911"/>
          <a:stretch/>
        </p:blipFill>
        <p:spPr bwMode="auto">
          <a:xfrm>
            <a:off x="5650150" y="2606656"/>
            <a:ext cx="5280753" cy="91723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3092CCE-5BCC-4E37-8A88-180A9C81AC89}"/>
              </a:ext>
            </a:extLst>
          </p:cNvPr>
          <p:cNvSpPr txBox="1"/>
          <p:nvPr/>
        </p:nvSpPr>
        <p:spPr>
          <a:xfrm>
            <a:off x="6089201" y="3719797"/>
            <a:ext cx="5004673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/>
              <a:t>학부모  </a:t>
            </a:r>
            <a:r>
              <a:rPr lang="en-US" altLang="ko-KR" sz="1400" dirty="0"/>
              <a:t>table</a:t>
            </a:r>
            <a:r>
              <a:rPr lang="ko-KR" altLang="en-US" sz="1400" dirty="0"/>
              <a:t>에서 학부모가 원하는 조건에 따라 분류된 선호 </a:t>
            </a:r>
            <a:r>
              <a:rPr lang="en-US" altLang="ko-KR" sz="1400" dirty="0"/>
              <a:t>type</a:t>
            </a:r>
            <a:r>
              <a:rPr lang="ko-KR" altLang="en-US" sz="1400" dirty="0"/>
              <a:t>과 같은 </a:t>
            </a:r>
            <a:r>
              <a:rPr lang="en-US" altLang="ko-KR" sz="1400" dirty="0"/>
              <a:t>type</a:t>
            </a:r>
            <a:r>
              <a:rPr lang="ko-KR" altLang="en-US" sz="1400" dirty="0"/>
              <a:t>을 가진 유치원 </a:t>
            </a:r>
            <a:r>
              <a:rPr lang="en-US" altLang="ko-KR" sz="1400" dirty="0"/>
              <a:t>ID</a:t>
            </a:r>
            <a:r>
              <a:rPr lang="ko-KR" altLang="en-US" sz="1400" dirty="0"/>
              <a:t>를 유치원 </a:t>
            </a:r>
            <a:r>
              <a:rPr lang="en-US" altLang="ko-KR" sz="1400" dirty="0"/>
              <a:t>table</a:t>
            </a:r>
            <a:r>
              <a:rPr lang="ko-KR" altLang="en-US" sz="1400" dirty="0"/>
              <a:t>에서 가져와 조회</a:t>
            </a:r>
            <a:r>
              <a:rPr lang="en-US" altLang="ko-KR" sz="1400" b="0" i="0" u="none" strike="noStrike" dirty="0">
                <a:effectLst/>
              </a:rPr>
              <a:t> </a:t>
            </a:r>
            <a:endParaRPr lang="ko-KR" altLang="en-US" sz="1400" b="0" i="0" u="none" strike="noStrike" dirty="0">
              <a:effectLst/>
            </a:endParaRPr>
          </a:p>
        </p:txBody>
      </p:sp>
      <p:pic>
        <p:nvPicPr>
          <p:cNvPr id="20" name="Picture 4">
            <a:extLst>
              <a:ext uri="{FF2B5EF4-FFF2-40B4-BE49-F238E27FC236}">
                <a16:creationId xmlns:a16="http://schemas.microsoft.com/office/drawing/2014/main" id="{2FE5A795-6F5E-4A0D-B9CB-628B61FB66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732260" y="5176953"/>
            <a:ext cx="3195839" cy="114460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20358446-FD1E-1DA9-95C6-83483105F137}"/>
              </a:ext>
            </a:extLst>
          </p:cNvPr>
          <p:cNvSpPr txBox="1"/>
          <p:nvPr/>
        </p:nvSpPr>
        <p:spPr>
          <a:xfrm>
            <a:off x="5562600" y="2014630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2D27E00-D43F-A8EB-06B6-384BCB702245}"/>
              </a:ext>
            </a:extLst>
          </p:cNvPr>
          <p:cNvSpPr txBox="1"/>
          <p:nvPr/>
        </p:nvSpPr>
        <p:spPr>
          <a:xfrm>
            <a:off x="5562600" y="4686702"/>
            <a:ext cx="16575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2359603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25</a:t>
            </a:fld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00E835-A16E-49FF-A860-BBD839C27931}"/>
              </a:ext>
            </a:extLst>
          </p:cNvPr>
          <p:cNvSpPr txBox="1"/>
          <p:nvPr/>
        </p:nvSpPr>
        <p:spPr>
          <a:xfrm>
            <a:off x="720000" y="6291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2AAED9E3-3CD3-458B-991E-EB648E3C05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47" b="-2096"/>
          <a:stretch/>
        </p:blipFill>
        <p:spPr bwMode="auto">
          <a:xfrm>
            <a:off x="692164" y="2491498"/>
            <a:ext cx="6047900" cy="2872413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083B67F6-02E5-4538-9A12-E71BC3E0D06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553" y="5336906"/>
            <a:ext cx="2665639" cy="86507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E65A6B9-7B88-4E41-9AC0-7BA3CCB51733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/>
              <a:t>Query </a:t>
            </a:r>
            <a:r>
              <a:rPr lang="en-US" altLang="ko-KR" dirty="0"/>
              <a:t>2 </a:t>
            </a:r>
            <a:r>
              <a:rPr lang="ko-KR" altLang="en-US" dirty="0"/>
              <a:t>수행 및 결과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D105B36-9CD1-9E74-0E1E-CBF11E6FF233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Q2.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경쟁률 및 선호율은 어떻게 되는가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0ECE583-B52A-1C68-C850-62E4014D7B3C}"/>
              </a:ext>
            </a:extLst>
          </p:cNvPr>
          <p:cNvSpPr txBox="1"/>
          <p:nvPr/>
        </p:nvSpPr>
        <p:spPr>
          <a:xfrm>
            <a:off x="579473" y="1961974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A0574F-BBBA-B1C7-96C0-0122E9C01148}"/>
              </a:ext>
            </a:extLst>
          </p:cNvPr>
          <p:cNvSpPr txBox="1"/>
          <p:nvPr/>
        </p:nvSpPr>
        <p:spPr>
          <a:xfrm>
            <a:off x="7257143" y="1965602"/>
            <a:ext cx="360680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40B45311-5616-D411-A9A6-EBA2A6F911B5}"/>
              </a:ext>
            </a:extLst>
          </p:cNvPr>
          <p:cNvSpPr/>
          <p:nvPr/>
        </p:nvSpPr>
        <p:spPr>
          <a:xfrm>
            <a:off x="692164" y="5467293"/>
            <a:ext cx="6047900" cy="852991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7627C678-EE15-C57B-0CCA-9457C539742F}"/>
              </a:ext>
            </a:extLst>
          </p:cNvPr>
          <p:cNvSpPr txBox="1"/>
          <p:nvPr/>
        </p:nvSpPr>
        <p:spPr>
          <a:xfrm>
            <a:off x="706473" y="5592639"/>
            <a:ext cx="5902707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effectLst/>
              </a:rPr>
              <a:t>유치원 </a:t>
            </a:r>
            <a:r>
              <a:rPr lang="en-US" altLang="ko-KR" sz="1400" b="0" i="0" u="none" strike="noStrike" dirty="0">
                <a:effectLst/>
              </a:rPr>
              <a:t>Table</a:t>
            </a:r>
            <a:r>
              <a:rPr lang="ko-KR" altLang="en-US" sz="1400" b="0" i="0" u="none" strike="noStrike" dirty="0">
                <a:effectLst/>
              </a:rPr>
              <a:t>에서 </a:t>
            </a:r>
            <a:r>
              <a:rPr lang="ko-KR" altLang="en-US" sz="1400" b="0" i="0" u="none" strike="noStrike" dirty="0" err="1">
                <a:effectLst/>
              </a:rPr>
              <a:t>관심수</a:t>
            </a:r>
            <a:r>
              <a:rPr lang="en-US" altLang="ko-KR" sz="1400" b="0" i="0" u="none" strike="noStrike" dirty="0">
                <a:effectLst/>
              </a:rPr>
              <a:t>(likes)</a:t>
            </a:r>
            <a:r>
              <a:rPr lang="ko-KR" altLang="en-US" sz="1400" b="0" i="0" u="none" strike="noStrike" dirty="0">
                <a:effectLst/>
              </a:rPr>
              <a:t>와 정원 값</a:t>
            </a:r>
            <a:r>
              <a:rPr lang="en-US" altLang="ko-KR" sz="1400" b="0" i="0" u="none" strike="noStrike" dirty="0">
                <a:effectLst/>
              </a:rPr>
              <a:t>(headcount)</a:t>
            </a:r>
            <a:r>
              <a:rPr lang="ko-KR" altLang="en-US" sz="1400" b="0" i="0" u="none" strike="noStrike" dirty="0">
                <a:effectLst/>
              </a:rPr>
              <a:t>를 사용해 경쟁률과</a:t>
            </a:r>
            <a:endParaRPr lang="en-US" altLang="ko-KR" sz="1400" b="0" i="0" u="none" strike="noStrike" dirty="0">
              <a:effectLst/>
            </a:endParaRPr>
          </a:p>
          <a:p>
            <a:pPr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b="0" i="0" u="none" strike="noStrike" dirty="0">
                <a:effectLst/>
              </a:rPr>
              <a:t>선호율을 계산하고 이를 </a:t>
            </a:r>
            <a:r>
              <a:rPr lang="en-US" altLang="ko-KR" sz="1400" b="0" i="0" u="none" strike="noStrike" dirty="0">
                <a:effectLst/>
              </a:rPr>
              <a:t>select</a:t>
            </a:r>
            <a:r>
              <a:rPr lang="ko-KR" altLang="en-US" sz="1400" b="0" i="0" u="none" strike="noStrike" dirty="0">
                <a:effectLst/>
              </a:rPr>
              <a:t>하여 결과 </a:t>
            </a:r>
            <a:r>
              <a:rPr lang="en-US" altLang="ko-KR" sz="1400" b="0" i="0" u="none" strike="noStrike" dirty="0">
                <a:effectLst/>
              </a:rPr>
              <a:t>column</a:t>
            </a:r>
            <a:r>
              <a:rPr lang="ko-KR" altLang="en-US" sz="1400" b="0" i="0" u="none" strike="noStrike" dirty="0">
                <a:effectLst/>
              </a:rPr>
              <a:t>으로 조회</a:t>
            </a:r>
          </a:p>
        </p:txBody>
      </p:sp>
      <p:pic>
        <p:nvPicPr>
          <p:cNvPr id="13314" name="Picture 2">
            <a:extLst>
              <a:ext uri="{FF2B5EF4-FFF2-40B4-BE49-F238E27FC236}">
                <a16:creationId xmlns:a16="http://schemas.microsoft.com/office/drawing/2014/main" id="{F3F32D7D-E6E5-2318-3FA7-1136019C57E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67553" y="2520526"/>
            <a:ext cx="2665639" cy="2499505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79609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26</a:t>
            </a:fld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4A38C56-1ED2-4BC2-AFFD-8B69B5AD7E29}"/>
              </a:ext>
            </a:extLst>
          </p:cNvPr>
          <p:cNvSpPr txBox="1"/>
          <p:nvPr/>
        </p:nvSpPr>
        <p:spPr>
          <a:xfrm>
            <a:off x="720000" y="629175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D978F4D-4D6F-4D31-AD83-FFDF91294A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26"/>
          <a:stretch/>
        </p:blipFill>
        <p:spPr bwMode="auto">
          <a:xfrm>
            <a:off x="6269379" y="6043881"/>
            <a:ext cx="1991494" cy="4643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F2F8A043-4558-4434-B2E6-8D44E9EE08E5}"/>
              </a:ext>
            </a:extLst>
          </p:cNvPr>
          <p:cNvSpPr txBox="1"/>
          <p:nvPr/>
        </p:nvSpPr>
        <p:spPr>
          <a:xfrm>
            <a:off x="9094341" y="5379617"/>
            <a:ext cx="2635573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[</a:t>
            </a:r>
            <a:r>
              <a:rPr lang="ko-KR" altLang="en-US" sz="1200" dirty="0"/>
              <a:t>아직 </a:t>
            </a:r>
            <a:r>
              <a:rPr lang="ko-KR" altLang="en-US" sz="1200" b="1" dirty="0"/>
              <a:t>등록을 하지 않은 </a:t>
            </a:r>
            <a:r>
              <a:rPr lang="ko-KR" altLang="en-US" sz="1200" b="0" i="0" u="none" strike="noStrike" dirty="0">
                <a:effectLst/>
              </a:rPr>
              <a:t>학부모가 검색</a:t>
            </a:r>
            <a:r>
              <a:rPr lang="en-US" altLang="ko-KR" sz="1200" dirty="0"/>
              <a:t>]</a:t>
            </a:r>
          </a:p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b="0" i="0" u="none" strike="noStrike" dirty="0">
                <a:effectLst/>
              </a:rPr>
              <a:t> + ‘kid046’</a:t>
            </a:r>
            <a:r>
              <a:rPr lang="ko-KR" altLang="en-US" sz="1200" b="0" i="0" u="none" strike="noStrike" dirty="0">
                <a:effectLst/>
              </a:rPr>
              <a:t>은 </a:t>
            </a:r>
            <a:r>
              <a:rPr lang="en-US" altLang="ko-KR" sz="1200" b="0" i="0" u="none" strike="noStrike" dirty="0">
                <a:effectLst/>
              </a:rPr>
              <a:t>kind004</a:t>
            </a:r>
            <a:r>
              <a:rPr lang="ko-KR" altLang="en-US" sz="1200" b="0" i="0" u="none" strike="noStrike" dirty="0">
                <a:effectLst/>
              </a:rPr>
              <a:t>에만 지원함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6587D2C-59A9-4A81-A608-5DEBD6470266}"/>
              </a:ext>
            </a:extLst>
          </p:cNvPr>
          <p:cNvSpPr txBox="1"/>
          <p:nvPr/>
        </p:nvSpPr>
        <p:spPr>
          <a:xfrm>
            <a:off x="9097992" y="6043881"/>
            <a:ext cx="2204224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200" dirty="0"/>
              <a:t>[</a:t>
            </a:r>
            <a:r>
              <a:rPr lang="ko-KR" altLang="en-US" sz="1200" dirty="0"/>
              <a:t>이미 </a:t>
            </a:r>
            <a:r>
              <a:rPr lang="ko-KR" altLang="en-US" sz="1200" b="1" dirty="0"/>
              <a:t>등록을 한</a:t>
            </a:r>
            <a:r>
              <a:rPr lang="ko-KR" altLang="en-US" sz="1200" dirty="0"/>
              <a:t> </a:t>
            </a:r>
            <a:r>
              <a:rPr lang="ko-KR" altLang="en-US" sz="1200" b="0" i="0" u="none" strike="noStrike" dirty="0">
                <a:effectLst/>
              </a:rPr>
              <a:t>학부모가 검색</a:t>
            </a:r>
            <a:r>
              <a:rPr lang="en-US" altLang="ko-KR" sz="1200" dirty="0"/>
              <a:t>]</a:t>
            </a:r>
            <a:endParaRPr lang="ko-KR" altLang="en-US" sz="1200" b="0" i="0" u="none" strike="noStrike" dirty="0">
              <a:effectLst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FC3DE10A-EA55-4FEE-8877-20D2AB10082A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3 </a:t>
            </a:r>
            <a:r>
              <a:rPr lang="ko-KR" altLang="en-US" dirty="0"/>
              <a:t>수행 및 결과  </a:t>
            </a:r>
          </a:p>
        </p:txBody>
      </p:sp>
      <p:pic>
        <p:nvPicPr>
          <p:cNvPr id="20" name="Picture 6">
            <a:extLst>
              <a:ext uri="{FF2B5EF4-FFF2-40B4-BE49-F238E27FC236}">
                <a16:creationId xmlns:a16="http://schemas.microsoft.com/office/drawing/2014/main" id="{BD494D59-9604-4B9A-A38D-414CED31524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9378" y="5405409"/>
            <a:ext cx="1991494" cy="55294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658466F3-278D-77D6-B11F-1AE3C09DFA18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Q3.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내가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대기 상태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‘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인 유치원에서의 내 대기 순위는 얼마인가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pic>
        <p:nvPicPr>
          <p:cNvPr id="24" name="Picture 2">
            <a:extLst>
              <a:ext uri="{FF2B5EF4-FFF2-40B4-BE49-F238E27FC236}">
                <a16:creationId xmlns:a16="http://schemas.microsoft.com/office/drawing/2014/main" id="{1C06A09D-571E-04D3-1026-825A263E040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269378" y="4896375"/>
            <a:ext cx="5480155" cy="36920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그룹 4">
            <a:extLst>
              <a:ext uri="{FF2B5EF4-FFF2-40B4-BE49-F238E27FC236}">
                <a16:creationId xmlns:a16="http://schemas.microsoft.com/office/drawing/2014/main" id="{CBCAC890-0FBA-D220-18EA-BF2E43B07965}"/>
              </a:ext>
            </a:extLst>
          </p:cNvPr>
          <p:cNvGrpSpPr/>
          <p:nvPr/>
        </p:nvGrpSpPr>
        <p:grpSpPr>
          <a:xfrm>
            <a:off x="619734" y="2163521"/>
            <a:ext cx="5649644" cy="4358187"/>
            <a:chOff x="484456" y="2071188"/>
            <a:chExt cx="5830619" cy="4514669"/>
          </a:xfrm>
        </p:grpSpPr>
        <p:pic>
          <p:nvPicPr>
            <p:cNvPr id="11266" name="Picture 2">
              <a:extLst>
                <a:ext uri="{FF2B5EF4-FFF2-40B4-BE49-F238E27FC236}">
                  <a16:creationId xmlns:a16="http://schemas.microsoft.com/office/drawing/2014/main" id="{2B138070-1760-C3F0-0E6F-D8352A9ACFF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484456" y="4392249"/>
              <a:ext cx="5440229" cy="21133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098" name="Picture 2">
              <a:extLst>
                <a:ext uri="{FF2B5EF4-FFF2-40B4-BE49-F238E27FC236}">
                  <a16:creationId xmlns:a16="http://schemas.microsoft.com/office/drawing/2014/main" id="{B1BE5567-04CE-43C1-8F7B-4A4EB5574E6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 cstate="screen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 bwMode="auto">
            <a:xfrm>
              <a:off x="530082" y="2138934"/>
              <a:ext cx="5784993" cy="24651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ED612787-8982-0ECC-1EA9-211568FD0824}"/>
                </a:ext>
              </a:extLst>
            </p:cNvPr>
            <p:cNvSpPr/>
            <p:nvPr/>
          </p:nvSpPr>
          <p:spPr>
            <a:xfrm>
              <a:off x="530082" y="2071188"/>
              <a:ext cx="5449575" cy="4514669"/>
            </a:xfrm>
            <a:prstGeom prst="rect">
              <a:avLst/>
            </a:prstGeom>
            <a:noFill/>
            <a:ln>
              <a:solidFill>
                <a:srgbClr val="EFEFE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1001934A-FA08-C4A3-3B93-DE8E3B2CCF03}"/>
              </a:ext>
            </a:extLst>
          </p:cNvPr>
          <p:cNvSpPr txBox="1"/>
          <p:nvPr/>
        </p:nvSpPr>
        <p:spPr>
          <a:xfrm>
            <a:off x="592173" y="1707974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0A578EA7-A88C-C428-E588-067C3C62F47C}"/>
              </a:ext>
            </a:extLst>
          </p:cNvPr>
          <p:cNvSpPr txBox="1"/>
          <p:nvPr/>
        </p:nvSpPr>
        <p:spPr>
          <a:xfrm>
            <a:off x="6144099" y="4399255"/>
            <a:ext cx="360680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7" name="사각형: 잘린 한쪽 모서리 26">
            <a:extLst>
              <a:ext uri="{FF2B5EF4-FFF2-40B4-BE49-F238E27FC236}">
                <a16:creationId xmlns:a16="http://schemas.microsoft.com/office/drawing/2014/main" id="{D8F90C9B-1BBA-279D-8D8D-AC6C55A2F039}"/>
              </a:ext>
            </a:extLst>
          </p:cNvPr>
          <p:cNvSpPr/>
          <p:nvPr/>
        </p:nvSpPr>
        <p:spPr>
          <a:xfrm>
            <a:off x="6144099" y="2162274"/>
            <a:ext cx="5605434" cy="2172666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1BF9868-A5EA-41E7-9930-13E22FCD13BA}"/>
              </a:ext>
            </a:extLst>
          </p:cNvPr>
          <p:cNvSpPr txBox="1"/>
          <p:nvPr/>
        </p:nvSpPr>
        <p:spPr>
          <a:xfrm>
            <a:off x="6219056" y="2228407"/>
            <a:ext cx="5510858" cy="1921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/>
              <a:t>&lt;‘</a:t>
            </a:r>
            <a:r>
              <a:rPr lang="en-US" altLang="ko-KR" sz="1600" dirty="0" err="1"/>
              <a:t>Myrank</a:t>
            </a:r>
            <a:r>
              <a:rPr lang="en-US" altLang="ko-KR" sz="1600" dirty="0"/>
              <a:t>’ procedure&gt;</a:t>
            </a:r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학부모</a:t>
            </a:r>
            <a:r>
              <a:rPr lang="en-US" altLang="ko-KR" sz="1600" dirty="0"/>
              <a:t>ID </a:t>
            </a:r>
            <a:r>
              <a:rPr lang="ko-KR" altLang="en-US" sz="1600" dirty="0"/>
              <a:t>입력 시</a:t>
            </a:r>
            <a:r>
              <a:rPr lang="en-US" altLang="ko-KR" sz="1600" dirty="0"/>
              <a:t>, </a:t>
            </a:r>
            <a:r>
              <a:rPr lang="ko-KR" altLang="en-US" sz="1600" dirty="0"/>
              <a:t>지원한 유치원에서의 대기 순위 조회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학부모</a:t>
            </a:r>
            <a:r>
              <a:rPr lang="en-US" altLang="ko-KR" sz="1600" dirty="0"/>
              <a:t>ID</a:t>
            </a:r>
            <a:r>
              <a:rPr lang="ko-KR" altLang="en-US" sz="1600" dirty="0"/>
              <a:t>를 </a:t>
            </a:r>
            <a:r>
              <a:rPr lang="en-US" altLang="ko-KR" sz="1600" dirty="0"/>
              <a:t>input</a:t>
            </a:r>
            <a:r>
              <a:rPr lang="ko-KR" altLang="en-US" sz="1600" dirty="0"/>
              <a:t>으로 입력 시</a:t>
            </a:r>
            <a:r>
              <a:rPr lang="en-US" altLang="ko-KR" sz="1600" dirty="0"/>
              <a:t>, </a:t>
            </a:r>
            <a:r>
              <a:rPr lang="ko-KR" altLang="en-US" sz="1600" dirty="0"/>
              <a:t>등록을 하지 않은 학부모를</a:t>
            </a:r>
            <a:endParaRPr lang="en-US" altLang="ko-KR" sz="1600" dirty="0"/>
          </a:p>
          <a:p>
            <a:pPr>
              <a:lnSpc>
                <a:spcPct val="120000"/>
              </a:lnSpc>
            </a:pPr>
            <a:r>
              <a:rPr lang="en-US" altLang="ko-KR" sz="1600" dirty="0"/>
              <a:t>      </a:t>
            </a:r>
            <a:r>
              <a:rPr lang="ko-KR" altLang="en-US" sz="1600" dirty="0"/>
              <a:t>대상으로  지원한 유치원들의 최초 순위와 현재 순위를 출력</a:t>
            </a:r>
            <a:endParaRPr lang="en-US" altLang="ko-KR" sz="1600" dirty="0"/>
          </a:p>
          <a:p>
            <a:pPr marL="285750" indent="-2857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ko-KR" altLang="en-US" sz="1600" dirty="0"/>
              <a:t>등록을 마친 학부모의 경우</a:t>
            </a:r>
            <a:r>
              <a:rPr lang="en-US" altLang="ko-KR" sz="1600" dirty="0"/>
              <a:t>, </a:t>
            </a:r>
            <a:r>
              <a:rPr lang="ko-KR" altLang="en-US" sz="1600" dirty="0"/>
              <a:t>이미 등록된 유치원이 존재한다는 결과 메시지가 출력</a:t>
            </a:r>
            <a:endParaRPr lang="en-US" altLang="ko-KR" sz="1600" dirty="0"/>
          </a:p>
        </p:txBody>
      </p: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2677AE36-2F61-3649-8AAA-4EB7273A928D}"/>
              </a:ext>
            </a:extLst>
          </p:cNvPr>
          <p:cNvCxnSpPr>
            <a:cxnSpLocks/>
          </p:cNvCxnSpPr>
          <p:nvPr/>
        </p:nvCxnSpPr>
        <p:spPr>
          <a:xfrm>
            <a:off x="8394743" y="5728778"/>
            <a:ext cx="64234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2DA5C28E-C3A3-8195-7457-34CB8D24DBA6}"/>
              </a:ext>
            </a:extLst>
          </p:cNvPr>
          <p:cNvCxnSpPr>
            <a:cxnSpLocks/>
          </p:cNvCxnSpPr>
          <p:nvPr/>
        </p:nvCxnSpPr>
        <p:spPr>
          <a:xfrm>
            <a:off x="8394743" y="6258511"/>
            <a:ext cx="642349" cy="0"/>
          </a:xfrm>
          <a:prstGeom prst="straightConnector1">
            <a:avLst/>
          </a:prstGeom>
          <a:ln w="28575"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287139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사각형: 잘린 한쪽 모서리 19">
            <a:extLst>
              <a:ext uri="{FF2B5EF4-FFF2-40B4-BE49-F238E27FC236}">
                <a16:creationId xmlns:a16="http://schemas.microsoft.com/office/drawing/2014/main" id="{C2F365FD-AACE-7636-D784-4271978EBF6F}"/>
              </a:ext>
            </a:extLst>
          </p:cNvPr>
          <p:cNvSpPr/>
          <p:nvPr/>
        </p:nvSpPr>
        <p:spPr>
          <a:xfrm>
            <a:off x="7620001" y="2523333"/>
            <a:ext cx="3733800" cy="1820067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27</a:t>
            </a:fld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E32994-E539-4D52-8BD5-B92DC9412C5A}"/>
              </a:ext>
            </a:extLst>
          </p:cNvPr>
          <p:cNvSpPr txBox="1"/>
          <p:nvPr/>
        </p:nvSpPr>
        <p:spPr>
          <a:xfrm>
            <a:off x="720000" y="629175"/>
            <a:ext cx="381707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912C88D8-0491-4D0B-A9AF-A9AF3BD96A7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39" y="2523333"/>
            <a:ext cx="6598673" cy="3184464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A72936C-43D9-4755-B481-47FD66A7F041}"/>
              </a:ext>
            </a:extLst>
          </p:cNvPr>
          <p:cNvSpPr txBox="1"/>
          <p:nvPr/>
        </p:nvSpPr>
        <p:spPr>
          <a:xfrm>
            <a:off x="7826834" y="2633647"/>
            <a:ext cx="3419475" cy="1552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&lt;‘vacancy’ procedure&gt;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입력 받은 유치원 이름의 공석을 확인하는 </a:t>
            </a:r>
            <a:r>
              <a:rPr lang="en-US" altLang="ko-KR" sz="1600" dirty="0"/>
              <a:t>procedure</a:t>
            </a:r>
          </a:p>
          <a:p>
            <a:pPr marL="285750" indent="-28575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1600" dirty="0"/>
              <a:t>Procedure </a:t>
            </a:r>
            <a:r>
              <a:rPr lang="ko-KR" altLang="en-US" sz="1600" dirty="0"/>
              <a:t>실행 시</a:t>
            </a:r>
            <a:r>
              <a:rPr lang="en-US" altLang="ko-KR" sz="1600" dirty="0"/>
              <a:t>, ‘</a:t>
            </a:r>
            <a:r>
              <a:rPr lang="ko-KR" altLang="en-US" sz="1600" dirty="0"/>
              <a:t>정원</a:t>
            </a:r>
            <a:r>
              <a:rPr lang="en-US" altLang="ko-KR" sz="1600" dirty="0"/>
              <a:t> – </a:t>
            </a:r>
            <a:r>
              <a:rPr lang="ko-KR" altLang="en-US" sz="1600" dirty="0"/>
              <a:t>현재 등록 인원</a:t>
            </a:r>
            <a:r>
              <a:rPr lang="en-US" altLang="ko-KR" sz="1600" dirty="0"/>
              <a:t>‘(</a:t>
            </a:r>
            <a:r>
              <a:rPr lang="ko-KR" altLang="en-US" sz="1600" dirty="0"/>
              <a:t>공석</a:t>
            </a:r>
            <a:r>
              <a:rPr lang="en-US" altLang="ko-KR" sz="1600" dirty="0"/>
              <a:t>) </a:t>
            </a:r>
            <a:r>
              <a:rPr lang="ko-KR" altLang="en-US" sz="1600" dirty="0"/>
              <a:t>을 </a:t>
            </a:r>
            <a:r>
              <a:rPr lang="ko-KR" altLang="en-US" sz="1600" dirty="0" err="1"/>
              <a:t>받아옴</a:t>
            </a:r>
            <a:endParaRPr lang="ko-KR" altLang="en-US" sz="1600" dirty="0"/>
          </a:p>
        </p:txBody>
      </p:sp>
      <p:pic>
        <p:nvPicPr>
          <p:cNvPr id="3076" name="Picture 4">
            <a:extLst>
              <a:ext uri="{FF2B5EF4-FFF2-40B4-BE49-F238E27FC236}">
                <a16:creationId xmlns:a16="http://schemas.microsoft.com/office/drawing/2014/main" id="{90008E6C-86AC-4739-BB63-427B88B5AE3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639050" y="5029200"/>
            <a:ext cx="3714751" cy="705289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EE909F3-538B-4FD0-9434-71337251C7DB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4  </a:t>
            </a:r>
            <a:r>
              <a:rPr lang="ko-KR" altLang="en-US" dirty="0"/>
              <a:t>수행 및 결과  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20441-9530-5E28-F522-F7234B6C1ED5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Q4.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에서 결원이 발생했는가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D70261C-45A8-C579-CB7B-F9888E9618A8}"/>
              </a:ext>
            </a:extLst>
          </p:cNvPr>
          <p:cNvSpPr txBox="1"/>
          <p:nvPr/>
        </p:nvSpPr>
        <p:spPr>
          <a:xfrm>
            <a:off x="592173" y="1927049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CE5323B-8EC9-30AC-830C-34F173BB4E1A}"/>
              </a:ext>
            </a:extLst>
          </p:cNvPr>
          <p:cNvSpPr txBox="1"/>
          <p:nvPr/>
        </p:nvSpPr>
        <p:spPr>
          <a:xfrm>
            <a:off x="7506971" y="4486088"/>
            <a:ext cx="3606800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439665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5F671CD6-7FD3-84AE-385B-2973D3C6E633}"/>
              </a:ext>
            </a:extLst>
          </p:cNvPr>
          <p:cNvSpPr/>
          <p:nvPr/>
        </p:nvSpPr>
        <p:spPr>
          <a:xfrm>
            <a:off x="740839" y="3789478"/>
            <a:ext cx="5327952" cy="2272802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670A9C0-D1EF-4E9F-927A-5692AEEC37F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5720"/>
          <a:stretch/>
        </p:blipFill>
        <p:spPr bwMode="auto">
          <a:xfrm>
            <a:off x="740839" y="2672842"/>
            <a:ext cx="7131740" cy="958910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28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2936C-43D9-4755-B481-47FD66A7F041}"/>
              </a:ext>
            </a:extLst>
          </p:cNvPr>
          <p:cNvSpPr txBox="1"/>
          <p:nvPr/>
        </p:nvSpPr>
        <p:spPr>
          <a:xfrm>
            <a:off x="881793" y="4099468"/>
            <a:ext cx="5109432" cy="18480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effectLst/>
              </a:rPr>
              <a:t>최초 선발 이후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특정 유치원의 현재 대기 중인 인원을 </a:t>
            </a:r>
            <a:endParaRPr lang="en-US" altLang="ko-KR" sz="1600" b="0" i="0" u="none" strike="noStrike" dirty="0">
              <a:effectLst/>
            </a:endParaRPr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     </a:t>
            </a:r>
            <a:r>
              <a:rPr lang="ko-KR" altLang="en-US" sz="1600" b="0" i="0" u="none" strike="noStrike" dirty="0">
                <a:effectLst/>
              </a:rPr>
              <a:t>알려줌</a:t>
            </a:r>
            <a:endParaRPr lang="en-US" altLang="ko-KR" sz="1600" b="0" i="0" u="none" strike="noStrike" dirty="0">
              <a:effectLst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b="0" i="0" u="none" strike="noStrike" dirty="0">
                <a:effectLst/>
              </a:rPr>
              <a:t>특정 유치원</a:t>
            </a:r>
            <a:r>
              <a:rPr lang="en-US" altLang="ko-KR" sz="1600" b="0" i="0" u="none" strike="noStrike" dirty="0">
                <a:effectLst/>
              </a:rPr>
              <a:t>ID </a:t>
            </a:r>
            <a:r>
              <a:rPr lang="ko-KR" altLang="en-US" sz="1600" b="0" i="0" u="none" strike="noStrike" dirty="0">
                <a:effectLst/>
              </a:rPr>
              <a:t>입력 시</a:t>
            </a:r>
            <a:r>
              <a:rPr lang="en-US" altLang="ko-KR" sz="1600" b="0" i="0" u="none" strike="noStrike" dirty="0">
                <a:effectLst/>
              </a:rPr>
              <a:t>, </a:t>
            </a:r>
            <a:r>
              <a:rPr lang="ko-KR" altLang="en-US" sz="1600" b="0" i="0" u="none" strike="noStrike" dirty="0">
                <a:effectLst/>
              </a:rPr>
              <a:t>유치원 </a:t>
            </a:r>
            <a:r>
              <a:rPr lang="en-US" altLang="ko-KR" sz="1600" b="0" i="0" u="none" strike="noStrike" dirty="0">
                <a:effectLst/>
              </a:rPr>
              <a:t>table</a:t>
            </a:r>
            <a:r>
              <a:rPr lang="ko-KR" altLang="en-US" sz="1600" b="0" i="0" u="none" strike="noStrike" dirty="0">
                <a:effectLst/>
              </a:rPr>
              <a:t>에서 해당 유치원의 </a:t>
            </a:r>
            <a:endParaRPr lang="en-US" altLang="ko-KR" sz="1600" dirty="0"/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      </a:t>
            </a:r>
            <a:r>
              <a:rPr lang="ko-KR" altLang="en-US" sz="1600" dirty="0"/>
              <a:t>현재대기순위 중 가장 높은 수</a:t>
            </a:r>
            <a:r>
              <a:rPr lang="en-US" altLang="ko-KR" sz="1600" dirty="0"/>
              <a:t>(</a:t>
            </a:r>
            <a:r>
              <a:rPr lang="ko-KR" altLang="en-US" sz="1600" dirty="0"/>
              <a:t>마지막 순위</a:t>
            </a:r>
            <a:r>
              <a:rPr lang="en-US" altLang="ko-KR" sz="1600" dirty="0"/>
              <a:t>)</a:t>
            </a:r>
            <a:r>
              <a:rPr lang="ko-KR" altLang="en-US" sz="1600" dirty="0"/>
              <a:t>를 </a:t>
            </a:r>
            <a:r>
              <a:rPr lang="en-US" altLang="ko-KR" sz="1600" dirty="0"/>
              <a:t>‘</a:t>
            </a:r>
            <a:r>
              <a:rPr lang="ko-KR" altLang="en-US" sz="1600" dirty="0"/>
              <a:t>대기중인</a:t>
            </a:r>
            <a:endParaRPr lang="en-US" altLang="ko-KR" sz="1600" dirty="0"/>
          </a:p>
          <a:p>
            <a:pPr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600" dirty="0"/>
              <a:t>      </a:t>
            </a:r>
            <a:r>
              <a:rPr lang="ko-KR" altLang="en-US" sz="1600" dirty="0"/>
              <a:t>인원</a:t>
            </a:r>
            <a:r>
              <a:rPr lang="en-US" altLang="ko-KR" sz="1600" dirty="0"/>
              <a:t>’ </a:t>
            </a:r>
            <a:r>
              <a:rPr lang="ko-KR" altLang="en-US" sz="1600" dirty="0"/>
              <a:t>결과 </a:t>
            </a:r>
            <a:r>
              <a:rPr lang="en-US" altLang="ko-KR" sz="1600" dirty="0"/>
              <a:t>column</a:t>
            </a:r>
            <a:r>
              <a:rPr lang="ko-KR" altLang="en-US" sz="1600" dirty="0"/>
              <a:t>으로 조회</a:t>
            </a:r>
            <a:endParaRPr lang="en-US" altLang="ko-KR" sz="1600" b="0" i="0" u="none" strike="noStrike" dirty="0">
              <a:effectLst/>
            </a:endParaRPr>
          </a:p>
          <a:p>
            <a:pPr marL="285750" indent="-285750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DC05222-4378-4ACC-AA12-3697B10D3DE6}"/>
              </a:ext>
            </a:extLst>
          </p:cNvPr>
          <p:cNvSpPr txBox="1"/>
          <p:nvPr/>
        </p:nvSpPr>
        <p:spPr>
          <a:xfrm>
            <a:off x="720000" y="629175"/>
            <a:ext cx="38170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유치원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~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종료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  <a:p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DE6C09F-D59E-4E12-AF2F-06C5979308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476413" y="4522101"/>
            <a:ext cx="5090292" cy="934364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5907C57-5005-4E6C-B008-70A4F1AB4880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5 </a:t>
            </a:r>
            <a:r>
              <a:rPr lang="ko-KR" altLang="en-US" dirty="0"/>
              <a:t>수행 및 결과 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D1C2EF6-E9FF-AB79-D7E4-3BB3B1738AD9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Q5.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에 대기 중인 학부모 수는 몇인가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7EE86B6-B9A4-E3FA-EDB3-E5280D787F1A}"/>
              </a:ext>
            </a:extLst>
          </p:cNvPr>
          <p:cNvSpPr txBox="1"/>
          <p:nvPr/>
        </p:nvSpPr>
        <p:spPr>
          <a:xfrm>
            <a:off x="592173" y="2088974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FABA989-240C-6F81-5FD5-1D8B896450E2}"/>
              </a:ext>
            </a:extLst>
          </p:cNvPr>
          <p:cNvSpPr txBox="1"/>
          <p:nvPr/>
        </p:nvSpPr>
        <p:spPr>
          <a:xfrm>
            <a:off x="6419263" y="4021018"/>
            <a:ext cx="452496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 ‘kind001’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34316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사각형: 잘린 한쪽 모서리 21">
            <a:extLst>
              <a:ext uri="{FF2B5EF4-FFF2-40B4-BE49-F238E27FC236}">
                <a16:creationId xmlns:a16="http://schemas.microsoft.com/office/drawing/2014/main" id="{E8A45D6C-5F33-6A38-A5F0-265A61651C90}"/>
              </a:ext>
            </a:extLst>
          </p:cNvPr>
          <p:cNvSpPr/>
          <p:nvPr/>
        </p:nvSpPr>
        <p:spPr>
          <a:xfrm>
            <a:off x="6512682" y="2626131"/>
            <a:ext cx="5327952" cy="3373679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182AE37F-7D10-4E13-AFF5-149ECAAE213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40839" y="2626132"/>
            <a:ext cx="5408044" cy="1447800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29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2936C-43D9-4755-B481-47FD66A7F041}"/>
              </a:ext>
            </a:extLst>
          </p:cNvPr>
          <p:cNvSpPr txBox="1"/>
          <p:nvPr/>
        </p:nvSpPr>
        <p:spPr>
          <a:xfrm>
            <a:off x="6650980" y="3350032"/>
            <a:ext cx="4948847" cy="22728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등록기간 후</a:t>
            </a:r>
            <a:r>
              <a:rPr lang="en-US" altLang="ko-KR" sz="1600" dirty="0"/>
              <a:t>, </a:t>
            </a:r>
            <a:r>
              <a:rPr lang="ko-KR" altLang="en-US" sz="1600" dirty="0"/>
              <a:t>어린이집</a:t>
            </a:r>
            <a:r>
              <a:rPr lang="en-US" altLang="ko-KR" sz="1600" dirty="0"/>
              <a:t>ID </a:t>
            </a:r>
            <a:r>
              <a:rPr lang="ko-KR" altLang="en-US" sz="1600" dirty="0"/>
              <a:t>입력 시 각 어린이집의 미달 여부 확인 가능</a:t>
            </a:r>
            <a:endParaRPr lang="en-US" altLang="ko-KR" sz="1600" dirty="0"/>
          </a:p>
          <a:p>
            <a:pPr marL="285750" indent="-285750" rtl="0" latinLnBrk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지원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</a:t>
            </a:r>
            <a:r>
              <a:rPr lang="en-US" altLang="ko-KR" sz="1600" dirty="0"/>
              <a:t>‘</a:t>
            </a:r>
            <a:r>
              <a:rPr lang="ko-KR" altLang="en-US" sz="1600" dirty="0"/>
              <a:t>등록여부</a:t>
            </a:r>
            <a:r>
              <a:rPr lang="en-US" altLang="ko-KR" sz="1600" dirty="0"/>
              <a:t>’</a:t>
            </a:r>
            <a:r>
              <a:rPr lang="ko-KR" altLang="en-US" sz="1600" dirty="0"/>
              <a:t>의 합과 유치원 </a:t>
            </a:r>
            <a:r>
              <a:rPr lang="en-US" altLang="ko-KR" sz="1600" dirty="0"/>
              <a:t>table</a:t>
            </a:r>
            <a:r>
              <a:rPr lang="ko-KR" altLang="en-US" sz="1600" dirty="0"/>
              <a:t>에서 </a:t>
            </a:r>
            <a:r>
              <a:rPr lang="en-US" altLang="ko-KR" sz="1600" dirty="0"/>
              <a:t>‘</a:t>
            </a:r>
            <a:r>
              <a:rPr lang="ko-KR" altLang="en-US" sz="1600" dirty="0"/>
              <a:t>정원</a:t>
            </a:r>
            <a:r>
              <a:rPr lang="en-US" altLang="ko-KR" sz="1600" dirty="0"/>
              <a:t>’</a:t>
            </a:r>
            <a:r>
              <a:rPr lang="ko-KR" altLang="en-US" sz="1600" dirty="0"/>
              <a:t> 값을 비교하여 </a:t>
            </a:r>
            <a:r>
              <a:rPr lang="en-US" altLang="ko-KR" sz="1600" dirty="0"/>
              <a:t>‘</a:t>
            </a:r>
            <a:r>
              <a:rPr lang="ko-KR" altLang="en-US" sz="1600" dirty="0"/>
              <a:t>등록여부</a:t>
            </a:r>
            <a:r>
              <a:rPr lang="en-US" altLang="ko-KR" sz="1600" dirty="0"/>
              <a:t>’ </a:t>
            </a:r>
            <a:r>
              <a:rPr lang="ko-KR" altLang="en-US" sz="1600" dirty="0"/>
              <a:t>결과 </a:t>
            </a:r>
            <a:r>
              <a:rPr lang="en-US" altLang="ko-KR" sz="1600" dirty="0"/>
              <a:t>column</a:t>
            </a:r>
            <a:r>
              <a:rPr lang="ko-KR" altLang="en-US" sz="1600" dirty="0"/>
              <a:t>에서 결과 메시지를 통해 미달</a:t>
            </a:r>
            <a:r>
              <a:rPr lang="en-US" altLang="ko-KR" sz="1600" dirty="0"/>
              <a:t>, </a:t>
            </a:r>
            <a:r>
              <a:rPr lang="ko-KR" altLang="en-US" sz="1600" dirty="0"/>
              <a:t>충족 사항 조회</a:t>
            </a:r>
            <a:endParaRPr lang="en-US" altLang="ko-KR" sz="1600" dirty="0"/>
          </a:p>
          <a:p>
            <a:pPr marL="285750" indent="-28575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600" b="0" i="0" u="none" strike="noStrike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7936942-4BF1-470B-8D05-F9420AC1FFF3}"/>
              </a:ext>
            </a:extLst>
          </p:cNvPr>
          <p:cNvSpPr txBox="1"/>
          <p:nvPr/>
        </p:nvSpPr>
        <p:spPr>
          <a:xfrm>
            <a:off x="720000" y="629175"/>
            <a:ext cx="402546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유치원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등록기간 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 ~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추가모집 마감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7172" name="Picture 4">
            <a:extLst>
              <a:ext uri="{FF2B5EF4-FFF2-40B4-BE49-F238E27FC236}">
                <a16:creationId xmlns:a16="http://schemas.microsoft.com/office/drawing/2014/main" id="{7B46EE08-F49F-477A-9ED3-0B33E8052F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739174" y="5089594"/>
            <a:ext cx="4090002" cy="91021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1722A81A-622C-41EB-9663-BC1C8E1B7F5C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6 </a:t>
            </a:r>
            <a:r>
              <a:rPr lang="ko-KR" altLang="en-US" dirty="0"/>
              <a:t>수행 및 결과  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5A96AAE-CE9D-9563-4A75-DC16D8B2F47C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Q6.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유치원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B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정원보다 등록 인원이 적은가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E68BD08-A20E-9DDA-3210-C21F6FB581C3}"/>
              </a:ext>
            </a:extLst>
          </p:cNvPr>
          <p:cNvSpPr txBox="1"/>
          <p:nvPr/>
        </p:nvSpPr>
        <p:spPr>
          <a:xfrm>
            <a:off x="592173" y="2088974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EE90C6-E90E-47A0-7579-525D12811CA5}"/>
              </a:ext>
            </a:extLst>
          </p:cNvPr>
          <p:cNvSpPr txBox="1"/>
          <p:nvPr/>
        </p:nvSpPr>
        <p:spPr>
          <a:xfrm>
            <a:off x="592173" y="4387742"/>
            <a:ext cx="452496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 ‘kind001’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99237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942993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942993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42263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정의 및 개발목적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1D2D36E-9D66-4D46-AD99-A55AAA0CF684}"/>
              </a:ext>
            </a:extLst>
          </p:cNvPr>
          <p:cNvSpPr txBox="1"/>
          <p:nvPr/>
        </p:nvSpPr>
        <p:spPr>
          <a:xfrm>
            <a:off x="717010" y="1481908"/>
            <a:ext cx="15103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시스템  정의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EB8420A-8CAE-40B8-AF4F-BE209307EAA9}"/>
              </a:ext>
            </a:extLst>
          </p:cNvPr>
          <p:cNvSpPr txBox="1"/>
          <p:nvPr/>
        </p:nvSpPr>
        <p:spPr>
          <a:xfrm>
            <a:off x="773532" y="2108907"/>
            <a:ext cx="35186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ko-KR" altLang="en-US" spc="-150" dirty="0"/>
              <a:t>유치원 유아 모집 등록 관리 시스템  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9B855BF-D9DA-4DCA-8C3B-580B809FB3AD}"/>
              </a:ext>
            </a:extLst>
          </p:cNvPr>
          <p:cNvSpPr/>
          <p:nvPr/>
        </p:nvSpPr>
        <p:spPr>
          <a:xfrm>
            <a:off x="805995" y="3833525"/>
            <a:ext cx="10580009" cy="1883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B4FFED3-C145-4FB5-97A0-B6BE8F7ABD24}"/>
              </a:ext>
            </a:extLst>
          </p:cNvPr>
          <p:cNvSpPr/>
          <p:nvPr/>
        </p:nvSpPr>
        <p:spPr>
          <a:xfrm>
            <a:off x="617542" y="1485514"/>
            <a:ext cx="99468" cy="461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4C63731-8EC7-46C5-BE0F-8CED2DCB3B51}"/>
              </a:ext>
            </a:extLst>
          </p:cNvPr>
          <p:cNvSpPr txBox="1"/>
          <p:nvPr/>
        </p:nvSpPr>
        <p:spPr>
          <a:xfrm>
            <a:off x="717010" y="2925049"/>
            <a:ext cx="2032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/>
              <a:t>시스템  개발 목적 </a:t>
            </a:r>
            <a:endParaRPr lang="ko-KR" altLang="en-US" sz="2400" spc="-300" dirty="0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8FC4834-9801-4553-A242-4928EC009C86}"/>
              </a:ext>
            </a:extLst>
          </p:cNvPr>
          <p:cNvSpPr/>
          <p:nvPr/>
        </p:nvSpPr>
        <p:spPr>
          <a:xfrm>
            <a:off x="617542" y="2908059"/>
            <a:ext cx="99468" cy="461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911C8756-9AA4-4CF4-956F-04ED11D25322}"/>
              </a:ext>
            </a:extLst>
          </p:cNvPr>
          <p:cNvSpPr txBox="1"/>
          <p:nvPr/>
        </p:nvSpPr>
        <p:spPr>
          <a:xfrm>
            <a:off x="1125081" y="4070400"/>
            <a:ext cx="9941836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pc="-150" dirty="0"/>
              <a:t>아이의 유치원 지원을 위해  학부모들에게  편리한 정보 제공</a:t>
            </a:r>
            <a:endParaRPr lang="en-US" altLang="ko-KR" spc="-15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pc="-150" dirty="0"/>
              <a:t>유치원  원아 선발 과정에  있어  효율성 증대</a:t>
            </a:r>
            <a:endParaRPr lang="en-US" altLang="ko-KR" spc="-150" dirty="0"/>
          </a:p>
          <a:p>
            <a:pPr marL="342900" indent="-342900" algn="just">
              <a:lnSpc>
                <a:spcPct val="150000"/>
              </a:lnSpc>
              <a:buAutoNum type="arabicPeriod"/>
            </a:pPr>
            <a:r>
              <a:rPr lang="ko-KR" altLang="en-US" spc="-150" dirty="0"/>
              <a:t>유치원  정원 미달</a:t>
            </a:r>
            <a:r>
              <a:rPr lang="en-US" altLang="ko-KR" spc="-150" dirty="0"/>
              <a:t>, </a:t>
            </a:r>
            <a:r>
              <a:rPr lang="ko-KR" altLang="en-US" spc="-150" dirty="0"/>
              <a:t>과열  등의 정보  제공을  통해 지원  과정  중  원아  몰림  현상  발생  방지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0E376FC-457D-720C-1656-B433117221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15875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사각형: 잘린 한쪽 모서리 24">
            <a:extLst>
              <a:ext uri="{FF2B5EF4-FFF2-40B4-BE49-F238E27FC236}">
                <a16:creationId xmlns:a16="http://schemas.microsoft.com/office/drawing/2014/main" id="{BB0A0C16-04E6-551F-5825-9C4C22B75A2C}"/>
              </a:ext>
            </a:extLst>
          </p:cNvPr>
          <p:cNvSpPr/>
          <p:nvPr/>
        </p:nvSpPr>
        <p:spPr>
          <a:xfrm>
            <a:off x="6350132" y="2198366"/>
            <a:ext cx="5526893" cy="1916434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3" name="사각형: 잘린 한쪽 모서리 22">
            <a:extLst>
              <a:ext uri="{FF2B5EF4-FFF2-40B4-BE49-F238E27FC236}">
                <a16:creationId xmlns:a16="http://schemas.microsoft.com/office/drawing/2014/main" id="{3EB737B5-ABEA-8628-3545-7CD3547BE2FE}"/>
              </a:ext>
            </a:extLst>
          </p:cNvPr>
          <p:cNvSpPr/>
          <p:nvPr/>
        </p:nvSpPr>
        <p:spPr>
          <a:xfrm>
            <a:off x="6549073" y="4773934"/>
            <a:ext cx="5327952" cy="1433364"/>
          </a:xfrm>
          <a:prstGeom prst="snip1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03AA0E7-40E7-4C25-A037-F63F850F96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4247"/>
          <a:stretch/>
        </p:blipFill>
        <p:spPr bwMode="auto">
          <a:xfrm>
            <a:off x="745950" y="2685155"/>
            <a:ext cx="5350050" cy="2772783"/>
          </a:xfrm>
          <a:prstGeom prst="rect">
            <a:avLst/>
          </a:prstGeom>
          <a:noFill/>
          <a:ln>
            <a:solidFill>
              <a:srgbClr val="EFEFE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5496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8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C6D0117-4039-9B75-201A-C1EBF939DF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30</a:t>
            </a:fld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A72936C-43D9-4755-B481-47FD66A7F041}"/>
              </a:ext>
            </a:extLst>
          </p:cNvPr>
          <p:cNvSpPr txBox="1"/>
          <p:nvPr/>
        </p:nvSpPr>
        <p:spPr>
          <a:xfrm>
            <a:off x="6380256" y="2568060"/>
            <a:ext cx="5620423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현재 시간과 비교해 유치원 모집 일정 단계 조회 가능</a:t>
            </a:r>
            <a:endParaRPr lang="en-US" altLang="ko-KR" sz="1600" dirty="0"/>
          </a:p>
          <a:p>
            <a:pPr marL="285750" indent="-285750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600" dirty="0"/>
              <a:t>시스템 관리자 </a:t>
            </a:r>
            <a:r>
              <a:rPr lang="en-US" altLang="ko-KR" sz="1600" dirty="0"/>
              <a:t>table</a:t>
            </a:r>
            <a:r>
              <a:rPr lang="ko-KR" altLang="en-US" sz="1600" dirty="0"/>
              <a:t>의 </a:t>
            </a:r>
            <a:r>
              <a:rPr lang="en-US" altLang="ko-KR" sz="1600" dirty="0"/>
              <a:t>‘</a:t>
            </a:r>
            <a:r>
              <a:rPr lang="ko-KR" altLang="en-US" sz="1600" dirty="0"/>
              <a:t>선발시작날짜</a:t>
            </a:r>
            <a:r>
              <a:rPr lang="en-US" altLang="ko-KR" sz="1600" dirty="0"/>
              <a:t>’, ‘</a:t>
            </a:r>
            <a:r>
              <a:rPr lang="ko-KR" altLang="en-US" sz="1600" dirty="0"/>
              <a:t>선발결과발표날짜</a:t>
            </a:r>
            <a:r>
              <a:rPr lang="en-US" altLang="ko-KR" sz="1600" dirty="0"/>
              <a:t>’, ‘</a:t>
            </a:r>
            <a:r>
              <a:rPr lang="ko-KR" altLang="en-US" sz="1600" dirty="0"/>
              <a:t>추가모집시작날짜</a:t>
            </a:r>
            <a:r>
              <a:rPr lang="en-US" altLang="ko-KR" sz="1600" dirty="0"/>
              <a:t>‘</a:t>
            </a:r>
            <a:r>
              <a:rPr lang="ko-KR" altLang="en-US" sz="1600" dirty="0"/>
              <a:t>와 현재 시간을 비교해 해당되는 조건에 맞는 결과를 </a:t>
            </a:r>
            <a:r>
              <a:rPr lang="en-US" altLang="ko-KR" sz="1600" dirty="0"/>
              <a:t>‘result’ </a:t>
            </a:r>
            <a:r>
              <a:rPr lang="ko-KR" altLang="en-US" sz="1600" dirty="0"/>
              <a:t>결과 </a:t>
            </a:r>
            <a:r>
              <a:rPr lang="en-US" altLang="ko-KR" sz="1600" dirty="0"/>
              <a:t>column</a:t>
            </a:r>
            <a:r>
              <a:rPr lang="ko-KR" altLang="en-US" sz="1600" dirty="0"/>
              <a:t>에 출력</a:t>
            </a:r>
            <a:endParaRPr lang="en-US" altLang="ko-KR" sz="16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EE40785-A716-41E2-8F23-81E604CEA5D1}"/>
              </a:ext>
            </a:extLst>
          </p:cNvPr>
          <p:cNvSpPr txBox="1"/>
          <p:nvPr/>
        </p:nvSpPr>
        <p:spPr>
          <a:xfrm>
            <a:off x="720000" y="629175"/>
            <a:ext cx="19159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시스템 관리자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pic>
        <p:nvPicPr>
          <p:cNvPr id="8196" name="Picture 4">
            <a:extLst>
              <a:ext uri="{FF2B5EF4-FFF2-40B4-BE49-F238E27FC236}">
                <a16:creationId xmlns:a16="http://schemas.microsoft.com/office/drawing/2014/main" id="{EAD39662-B4FC-4A85-87F9-986EFE6D56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50132" y="4682897"/>
            <a:ext cx="5272762" cy="684457"/>
          </a:xfrm>
          <a:prstGeom prst="rect">
            <a:avLst/>
          </a:prstGeom>
          <a:noFill/>
          <a:ln>
            <a:solidFill>
              <a:schemeClr val="bg1">
                <a:lumMod val="6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7CD57C90-51B2-444B-B887-67FF4989900E}"/>
              </a:ext>
            </a:extLst>
          </p:cNvPr>
          <p:cNvSpPr txBox="1"/>
          <p:nvPr/>
        </p:nvSpPr>
        <p:spPr>
          <a:xfrm>
            <a:off x="6510973" y="5472839"/>
            <a:ext cx="5620423" cy="852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ko-KR" altLang="en-US" sz="1400" dirty="0"/>
              <a:t>모집 일정을 </a:t>
            </a:r>
            <a:r>
              <a:rPr lang="en-US" altLang="ko-KR" sz="1400" dirty="0"/>
              <a:t>2023</a:t>
            </a:r>
            <a:r>
              <a:rPr lang="ko-KR" altLang="en-US" sz="1400" dirty="0"/>
              <a:t>년 가정으로 했기에</a:t>
            </a:r>
            <a:r>
              <a:rPr lang="en-US" altLang="ko-KR" sz="1400" dirty="0"/>
              <a:t>,</a:t>
            </a:r>
          </a:p>
          <a:p>
            <a:pPr algn="ctr" rtl="0" latinLnBrk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ko-KR" sz="1400" dirty="0"/>
              <a:t>‘</a:t>
            </a:r>
            <a:r>
              <a:rPr lang="ko-KR" altLang="en-US" sz="1400" dirty="0"/>
              <a:t>유치원 지원기간이 아닙니다</a:t>
            </a:r>
            <a:r>
              <a:rPr lang="en-US" altLang="ko-KR" sz="1400" dirty="0"/>
              <a:t>.’</a:t>
            </a:r>
            <a:r>
              <a:rPr lang="ko-KR" altLang="en-US" sz="1400" dirty="0"/>
              <a:t>  결과가 조회됨</a:t>
            </a:r>
            <a:r>
              <a:rPr lang="en-US" altLang="ko-KR" sz="1400" dirty="0"/>
              <a:t>.</a:t>
            </a:r>
          </a:p>
          <a:p>
            <a:pPr marL="285750" indent="-28575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ko-KR" altLang="en-US" sz="1400" b="0" i="0" u="none" strike="noStrike" dirty="0">
              <a:effectLst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9B71E77-4190-40C0-8711-4B34DB6B3140}"/>
              </a:ext>
            </a:extLst>
          </p:cNvPr>
          <p:cNvSpPr txBox="1"/>
          <p:nvPr/>
        </p:nvSpPr>
        <p:spPr>
          <a:xfrm>
            <a:off x="720001" y="121920"/>
            <a:ext cx="398675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3200" spc="-300">
                <a:solidFill>
                  <a:schemeClr val="accent4">
                    <a:lumMod val="50000"/>
                  </a:schemeClr>
                </a:solidFill>
              </a:defRPr>
            </a:lvl1pPr>
          </a:lstStyle>
          <a:p>
            <a:r>
              <a:rPr lang="en-US" altLang="ko-KR" dirty="0"/>
              <a:t>Query 7 </a:t>
            </a:r>
            <a:r>
              <a:rPr lang="ko-KR" altLang="en-US" dirty="0"/>
              <a:t>수행 및 결과  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F16B4D3-DB2D-A853-3B86-E2AE4482C53B}"/>
              </a:ext>
            </a:extLst>
          </p:cNvPr>
          <p:cNvSpPr txBox="1"/>
          <p:nvPr/>
        </p:nvSpPr>
        <p:spPr>
          <a:xfrm>
            <a:off x="463359" y="1343173"/>
            <a:ext cx="1100094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Q7.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현재는 유치원 모집 일정의 어느 단계인가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B3F13571-5EDB-EAEE-AB7A-8DB92DA8FC20}"/>
              </a:ext>
            </a:extLst>
          </p:cNvPr>
          <p:cNvSpPr txBox="1"/>
          <p:nvPr/>
        </p:nvSpPr>
        <p:spPr>
          <a:xfrm>
            <a:off x="592173" y="2088974"/>
            <a:ext cx="182264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/>
            </a:pPr>
            <a:r>
              <a:rPr lang="en-US" altLang="ko-KR" sz="1600" i="0" u="none" strike="noStrike" dirty="0">
                <a:effectLst/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SQL CODE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C9597F9-4A8D-089F-A9A4-021A189436CC}"/>
              </a:ext>
            </a:extLst>
          </p:cNvPr>
          <p:cNvSpPr txBox="1"/>
          <p:nvPr/>
        </p:nvSpPr>
        <p:spPr>
          <a:xfrm>
            <a:off x="6238128" y="4188999"/>
            <a:ext cx="4524961" cy="4261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ea"/>
              <a:buAutoNum type="circleNumDbPlain" startAt="2"/>
            </a:pP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실행 결과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: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유치원 </a:t>
            </a:r>
            <a:r>
              <a:rPr lang="en-US" altLang="ko-KR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ID ‘kind001’ </a:t>
            </a:r>
            <a:r>
              <a:rPr lang="ko-KR" altLang="en-US" sz="1600" dirty="0">
                <a:latin typeface="나눔스퀘어_ac Bold" panose="020B0600000101010101" pitchFamily="50" charset="-127"/>
                <a:ea typeface="나눔스퀘어_ac Bold" panose="020B0600000101010101" pitchFamily="50" charset="-127"/>
              </a:rPr>
              <a:t>검색 결과</a:t>
            </a:r>
            <a:endParaRPr lang="ko-KR" altLang="en-US" sz="1600" i="0" u="none" strike="noStrike" dirty="0">
              <a:effectLst/>
              <a:latin typeface="나눔스퀘어_ac Bold" panose="020B0600000101010101" pitchFamily="50" charset="-127"/>
              <a:ea typeface="나눔스퀘어_ac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6137358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BBF972-9F3D-4F22-B882-CE59EF744762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C74F5F7-00D0-4ECC-89F9-4D20EF05AC44}"/>
              </a:ext>
            </a:extLst>
          </p:cNvPr>
          <p:cNvSpPr/>
          <p:nvPr/>
        </p:nvSpPr>
        <p:spPr>
          <a:xfrm>
            <a:off x="2698416" y="2505627"/>
            <a:ext cx="6795168" cy="183648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98A5B73-C2F7-4581-8705-1A00D96287B1}"/>
              </a:ext>
            </a:extLst>
          </p:cNvPr>
          <p:cNvSpPr txBox="1"/>
          <p:nvPr/>
        </p:nvSpPr>
        <p:spPr>
          <a:xfrm>
            <a:off x="4694815" y="2916039"/>
            <a:ext cx="28023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6000" b="1" spc="-300" dirty="0">
                <a:solidFill>
                  <a:schemeClr val="accent2"/>
                </a:solidFill>
              </a:rPr>
              <a:t>Thanks!</a:t>
            </a:r>
            <a:endParaRPr lang="ko-KR" altLang="en-US" sz="6000" b="1" spc="-300" dirty="0">
              <a:solidFill>
                <a:schemeClr val="accent2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52C2E6F-0C74-499E-8460-A9AA5B5D40F6}"/>
              </a:ext>
            </a:extLst>
          </p:cNvPr>
          <p:cNvSpPr txBox="1"/>
          <p:nvPr/>
        </p:nvSpPr>
        <p:spPr>
          <a:xfrm>
            <a:off x="2543947" y="1851645"/>
            <a:ext cx="1603324" cy="31547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9900" dirty="0">
                <a:solidFill>
                  <a:schemeClr val="accent2"/>
                </a:solidFill>
              </a:rPr>
              <a:t>#</a:t>
            </a:r>
            <a:endParaRPr lang="ko-KR" altLang="en-US" sz="19900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087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시스템 정의 및 개발목적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1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9D0E733-D48D-45AE-89AC-6F4830F43A05}"/>
              </a:ext>
            </a:extLst>
          </p:cNvPr>
          <p:cNvGrpSpPr/>
          <p:nvPr/>
        </p:nvGrpSpPr>
        <p:grpSpPr>
          <a:xfrm>
            <a:off x="717010" y="1415940"/>
            <a:ext cx="1609818" cy="465270"/>
            <a:chOff x="617542" y="1362640"/>
            <a:chExt cx="1609818" cy="465270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BDC7FBF-D8A5-44D0-9B90-FB854DAEFF17}"/>
                </a:ext>
              </a:extLst>
            </p:cNvPr>
            <p:cNvSpPr txBox="1"/>
            <p:nvPr/>
          </p:nvSpPr>
          <p:spPr>
            <a:xfrm>
              <a:off x="717010" y="1362640"/>
              <a:ext cx="1510350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400" spc="-300" dirty="0"/>
                <a:t>시스템  가정 </a:t>
              </a:r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C14E54FD-3CD0-44FD-9794-DA3C3E6BEAB2}"/>
                </a:ext>
              </a:extLst>
            </p:cNvPr>
            <p:cNvSpPr/>
            <p:nvPr/>
          </p:nvSpPr>
          <p:spPr>
            <a:xfrm>
              <a:off x="617542" y="1366246"/>
              <a:ext cx="99468" cy="461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6F713C3E-84E5-429D-8453-B564B160DD12}"/>
              </a:ext>
            </a:extLst>
          </p:cNvPr>
          <p:cNvSpPr txBox="1"/>
          <p:nvPr/>
        </p:nvSpPr>
        <p:spPr>
          <a:xfrm>
            <a:off x="703191" y="1916043"/>
            <a:ext cx="4770520" cy="46228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①  학부모 </a:t>
            </a:r>
            <a:r>
              <a:rPr lang="en-US" altLang="ko-KR" spc="-150" dirty="0"/>
              <a:t>1</a:t>
            </a:r>
            <a:r>
              <a:rPr lang="ko-KR" altLang="en-US" spc="-150" dirty="0"/>
              <a:t>명 당  유아 </a:t>
            </a:r>
            <a:r>
              <a:rPr lang="en-US" altLang="ko-KR" spc="-150" dirty="0"/>
              <a:t>1</a:t>
            </a:r>
            <a:r>
              <a:rPr lang="ko-KR" altLang="en-US" spc="-150" dirty="0"/>
              <a:t>명 </a:t>
            </a:r>
            <a:endParaRPr lang="en-US" altLang="ko-KR" spc="-150" dirty="0"/>
          </a:p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②  선발  전</a:t>
            </a:r>
            <a:r>
              <a:rPr lang="en-US" altLang="ko-KR" spc="-150" dirty="0"/>
              <a:t>/ </a:t>
            </a:r>
            <a:r>
              <a:rPr lang="ko-KR" altLang="en-US" spc="-150" dirty="0"/>
              <a:t>선발 후  </a:t>
            </a:r>
            <a:r>
              <a:rPr lang="en-US" altLang="ko-KR" spc="-150" dirty="0"/>
              <a:t>~  </a:t>
            </a:r>
            <a:r>
              <a:rPr lang="ko-KR" altLang="en-US" spc="-150" dirty="0"/>
              <a:t>등록기간  전</a:t>
            </a:r>
            <a:r>
              <a:rPr lang="en-US" altLang="ko-KR" spc="-150" dirty="0"/>
              <a:t>/ </a:t>
            </a:r>
            <a:r>
              <a:rPr lang="ko-KR" altLang="en-US" spc="-150" dirty="0"/>
              <a:t>등록기간  후</a:t>
            </a:r>
            <a:r>
              <a:rPr lang="en-US" altLang="ko-KR" spc="-150" dirty="0"/>
              <a:t> ~   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pc="-150" dirty="0"/>
              <a:t>       </a:t>
            </a:r>
            <a:r>
              <a:rPr lang="ko-KR" altLang="en-US" spc="-150" dirty="0"/>
              <a:t>추가모집의  과정 </a:t>
            </a:r>
            <a:r>
              <a:rPr lang="en-US" altLang="ko-KR" spc="-150" dirty="0"/>
              <a:t> 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z="1800" b="0" i="0" u="none" strike="noStrike" spc="-150" dirty="0">
                <a:solidFill>
                  <a:srgbClr val="00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③ 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학부모의 희망 조건에 따른 적합 유치원은</a:t>
            </a:r>
            <a:r>
              <a:rPr lang="en-US" altLang="ko-KR" sz="1800" b="0" i="0" u="none" strike="noStrike" spc="-150" dirty="0">
                <a:solidFill>
                  <a:srgbClr val="000000"/>
                </a:solidFill>
                <a:effectLst/>
              </a:rPr>
              <a:t>,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spc="-150" dirty="0">
                <a:solidFill>
                  <a:srgbClr val="000000"/>
                </a:solidFill>
              </a:rPr>
              <a:t>    </a:t>
            </a:r>
            <a:r>
              <a:rPr lang="en-US" altLang="ko-KR" sz="1800" b="0" i="0" u="none" strike="noStrike" spc="-150" dirty="0">
                <a:solidFill>
                  <a:srgbClr val="000000"/>
                </a:solidFill>
                <a:effectLst/>
              </a:rPr>
              <a:t>  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조건을 만족하는 유치원 목록 중 </a:t>
            </a:r>
            <a:r>
              <a:rPr lang="en-US" altLang="ko-KR" sz="1800" b="0" i="0" u="none" strike="noStrike" spc="-150" dirty="0">
                <a:solidFill>
                  <a:srgbClr val="000000"/>
                </a:solidFill>
                <a:effectLst/>
              </a:rPr>
              <a:t>3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개가 시스템 </a:t>
            </a:r>
            <a:endParaRPr lang="en-US" altLang="ko-KR" sz="1800" b="0" i="0" u="none" strike="noStrike" spc="-150" dirty="0">
              <a:solidFill>
                <a:srgbClr val="000000"/>
              </a:solidFill>
              <a:effectLst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pc="-150" dirty="0">
                <a:solidFill>
                  <a:srgbClr val="000000"/>
                </a:solidFill>
              </a:rPr>
              <a:t>      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상에서 랜덤으로 선택</a:t>
            </a:r>
            <a:endParaRPr lang="en-US" altLang="ko-KR" spc="-150" dirty="0"/>
          </a:p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④  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대기 포기는 오직 타 유치원 등록에 의해 </a:t>
            </a:r>
            <a:endParaRPr lang="en-US" altLang="ko-KR" sz="1800" b="0" i="0" u="none" strike="noStrike" spc="-150" dirty="0">
              <a:solidFill>
                <a:srgbClr val="000000"/>
              </a:solidFill>
              <a:effectLst/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pc="-150" dirty="0">
                <a:solidFill>
                  <a:srgbClr val="000000"/>
                </a:solidFill>
              </a:rPr>
              <a:t>       </a:t>
            </a:r>
            <a:r>
              <a:rPr lang="ko-KR" altLang="en-US" sz="1800" b="0" i="0" u="none" strike="noStrike" spc="-150" dirty="0">
                <a:solidFill>
                  <a:srgbClr val="000000"/>
                </a:solidFill>
                <a:effectLst/>
              </a:rPr>
              <a:t>자동으로 이루어짐</a:t>
            </a:r>
            <a:endParaRPr lang="en-US" altLang="ko-KR" sz="1800" b="0" i="0" u="none" strike="noStrike" spc="-150" dirty="0">
              <a:solidFill>
                <a:srgbClr val="000000"/>
              </a:solidFill>
              <a:effectLst/>
            </a:endParaRPr>
          </a:p>
          <a:p>
            <a:pPr algn="just" latinLnBrk="0">
              <a:lnSpc>
                <a:spcPct val="150000"/>
              </a:lnSpc>
            </a:pPr>
            <a:r>
              <a:rPr lang="ko-KR" altLang="en-US" spc="-150" dirty="0">
                <a:solidFill>
                  <a:srgbClr val="000000"/>
                </a:solidFill>
              </a:rPr>
              <a:t>⑤ 학부모는 관심이 있는 유치원에 대해  </a:t>
            </a:r>
            <a:r>
              <a:rPr lang="en-US" altLang="ko-KR" spc="-150" dirty="0">
                <a:solidFill>
                  <a:srgbClr val="000000"/>
                </a:solidFill>
              </a:rPr>
              <a:t>‘</a:t>
            </a:r>
            <a:r>
              <a:rPr lang="ko-KR" altLang="en-US" spc="-150" dirty="0">
                <a:solidFill>
                  <a:srgbClr val="000000"/>
                </a:solidFill>
              </a:rPr>
              <a:t>관심</a:t>
            </a:r>
            <a:r>
              <a:rPr lang="en-US" altLang="ko-KR" spc="-150" dirty="0">
                <a:solidFill>
                  <a:srgbClr val="000000"/>
                </a:solidFill>
              </a:rPr>
              <a:t>‘ </a:t>
            </a:r>
            <a:r>
              <a:rPr lang="ko-KR" altLang="en-US" spc="-150" dirty="0">
                <a:solidFill>
                  <a:srgbClr val="000000"/>
                </a:solidFill>
              </a:rPr>
              <a:t>표시를    </a:t>
            </a:r>
            <a:endParaRPr lang="en-US" altLang="ko-KR" spc="-150" dirty="0">
              <a:solidFill>
                <a:srgbClr val="000000"/>
              </a:solidFill>
            </a:endParaRPr>
          </a:p>
          <a:p>
            <a:pPr algn="just" latinLnBrk="0">
              <a:lnSpc>
                <a:spcPct val="150000"/>
              </a:lnSpc>
            </a:pPr>
            <a:r>
              <a:rPr lang="en-US" altLang="ko-KR" spc="-150" dirty="0">
                <a:solidFill>
                  <a:srgbClr val="000000"/>
                </a:solidFill>
              </a:rPr>
              <a:t>       </a:t>
            </a:r>
            <a:r>
              <a:rPr lang="ko-KR" altLang="en-US" spc="-150" dirty="0">
                <a:solidFill>
                  <a:srgbClr val="000000"/>
                </a:solidFill>
              </a:rPr>
              <a:t>할  수  있다</a:t>
            </a:r>
            <a:r>
              <a:rPr lang="en-US" altLang="ko-KR" spc="-150" dirty="0">
                <a:solidFill>
                  <a:srgbClr val="000000"/>
                </a:solidFill>
              </a:rPr>
              <a:t>. </a:t>
            </a:r>
            <a:endParaRPr lang="en-US" altLang="ko-KR" spc="-150" dirty="0"/>
          </a:p>
          <a:p>
            <a:pPr algn="just" latinLnBrk="0">
              <a:lnSpc>
                <a:spcPct val="150000"/>
              </a:lnSpc>
            </a:pPr>
            <a:endParaRPr lang="ko-KR" altLang="en-US" spc="-150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DC6E4C3-6673-4ED8-AA4D-2E00011A810E}"/>
              </a:ext>
            </a:extLst>
          </p:cNvPr>
          <p:cNvSpPr txBox="1"/>
          <p:nvPr/>
        </p:nvSpPr>
        <p:spPr>
          <a:xfrm>
            <a:off x="6198526" y="1877605"/>
            <a:ext cx="4770520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⑥ 모집  일정  가정은  다음과  같음 </a:t>
            </a:r>
            <a:endParaRPr lang="en-US" altLang="ko-KR" spc="-150" dirty="0"/>
          </a:p>
        </p:txBody>
      </p: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31350B4-03B7-476A-838A-EE6D4C09A8DC}"/>
              </a:ext>
            </a:extLst>
          </p:cNvPr>
          <p:cNvCxnSpPr>
            <a:cxnSpLocks/>
          </p:cNvCxnSpPr>
          <p:nvPr/>
        </p:nvCxnSpPr>
        <p:spPr>
          <a:xfrm>
            <a:off x="5836118" y="1902913"/>
            <a:ext cx="0" cy="4478360"/>
          </a:xfrm>
          <a:prstGeom prst="line">
            <a:avLst/>
          </a:prstGeom>
          <a:ln w="19050">
            <a:solidFill>
              <a:srgbClr val="A6A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F93957B1-561B-4D7B-B978-6C7FE5C7F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71574472"/>
              </p:ext>
            </p:extLst>
          </p:nvPr>
        </p:nvGraphicFramePr>
        <p:xfrm>
          <a:off x="6355883" y="2592134"/>
          <a:ext cx="5444690" cy="1977288"/>
        </p:xfrm>
        <a:graphic>
          <a:graphicData uri="http://schemas.openxmlformats.org/drawingml/2006/table">
            <a:tbl>
              <a:tblPr/>
              <a:tblGrid>
                <a:gridCol w="2722345">
                  <a:extLst>
                    <a:ext uri="{9D8B030D-6E8A-4147-A177-3AD203B41FA5}">
                      <a16:colId xmlns:a16="http://schemas.microsoft.com/office/drawing/2014/main" val="3317698456"/>
                    </a:ext>
                  </a:extLst>
                </a:gridCol>
                <a:gridCol w="2722345">
                  <a:extLst>
                    <a:ext uri="{9D8B030D-6E8A-4147-A177-3AD203B41FA5}">
                      <a16:colId xmlns:a16="http://schemas.microsoft.com/office/drawing/2014/main" val="3380697064"/>
                    </a:ext>
                  </a:extLst>
                </a:gridCol>
              </a:tblGrid>
              <a:tr h="422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희망  유치원  지원 기간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2023-05-01 00:00:00 ~ 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2023-05-08 00:00:00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mpd="sng">
                      <a:solidFill>
                        <a:schemeClr val="tx1"/>
                      </a:solidFill>
                      <a:prstDash val="soli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30221005"/>
                  </a:ext>
                </a:extLst>
              </a:tr>
              <a:tr h="422808">
                <a:tc>
                  <a:txBody>
                    <a:bodyPr/>
                    <a:lstStyle/>
                    <a:p>
                      <a:pPr algn="ctr" latinLnBrk="0"/>
                      <a:r>
                        <a:rPr lang="ko-KR" altLang="en-US" sz="1400" dirty="0"/>
                        <a:t>선발 결과 발표 및 등록</a:t>
                      </a:r>
                      <a:r>
                        <a:rPr lang="en-US" altLang="ko-KR" sz="1400" dirty="0"/>
                        <a:t>/</a:t>
                      </a:r>
                      <a:r>
                        <a:rPr lang="ko-KR" altLang="en-US" sz="1400" dirty="0"/>
                        <a:t>포기 기간 </a:t>
                      </a:r>
                      <a:endParaRPr lang="en-US" altLang="ko-KR" sz="1400" dirty="0"/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2023-05-08 00:00:01~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2023-05-18 00:00:00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023226"/>
                  </a:ext>
                </a:extLst>
              </a:tr>
              <a:tr h="422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추가모집 기간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2023-05-18 00:00:01~</a:t>
                      </a:r>
                    </a:p>
                    <a:p>
                      <a:pPr algn="ctr" latinLnBrk="1"/>
                      <a:r>
                        <a:rPr lang="en-US" altLang="ko-KR" sz="1400" dirty="0"/>
                        <a:t>2023-05-21 00:00:00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92814983"/>
                  </a:ext>
                </a:extLst>
              </a:tr>
              <a:tr h="42280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추가모집 결과 발표</a:t>
                      </a:r>
                    </a:p>
                  </a:txBody>
                  <a:tcPr anchor="ctr">
                    <a:lnL w="12700" cmpd="sng">
                      <a:solidFill>
                        <a:schemeClr val="tx1"/>
                      </a:solidFill>
                      <a:prstDash val="soli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2023-05-21 00:00:01</a:t>
                      </a:r>
                      <a:endParaRPr lang="ko-KR" altLang="en-US" sz="1400" dirty="0"/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solidFill>
                        <a:schemeClr val="tx1"/>
                      </a:solidFill>
                      <a:prstDash val="soli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solidFill>
                        <a:schemeClr val="tx1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43024827"/>
                  </a:ext>
                </a:extLst>
              </a:tr>
            </a:tbl>
          </a:graphicData>
        </a:graphic>
      </p:graphicFrame>
      <p:sp>
        <p:nvSpPr>
          <p:cNvPr id="31" name="TextBox 30">
            <a:extLst>
              <a:ext uri="{FF2B5EF4-FFF2-40B4-BE49-F238E27FC236}">
                <a16:creationId xmlns:a16="http://schemas.microsoft.com/office/drawing/2014/main" id="{B8F8BB1A-9694-468E-A748-FCAB200B69DC}"/>
              </a:ext>
            </a:extLst>
          </p:cNvPr>
          <p:cNvSpPr txBox="1"/>
          <p:nvPr/>
        </p:nvSpPr>
        <p:spPr>
          <a:xfrm>
            <a:off x="6198526" y="5175769"/>
            <a:ext cx="5676239" cy="880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⑦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선발 결과 발표와 동시에 등록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포기 기간이 시작되며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,</a:t>
            </a:r>
          </a:p>
          <a:p>
            <a:pPr algn="just" latinLnBrk="0">
              <a:lnSpc>
                <a:spcPct val="150000"/>
              </a:lnSpc>
            </a:pPr>
            <a:r>
              <a:rPr lang="en-US" altLang="ko-KR" dirty="0">
                <a:solidFill>
                  <a:srgbClr val="000000"/>
                </a:solidFill>
                <a:latin typeface="Arial" panose="020B0604020202020204" pitchFamily="34" charset="0"/>
              </a:rPr>
              <a:t> 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등록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/</a:t>
            </a:r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포기기간 종료와 동시에 추가모집기간이 시작됨</a:t>
            </a:r>
            <a:endParaRPr lang="en-US" altLang="ko-KR" spc="-150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540B65-D4D5-9DB6-1D67-B3C19CEC51F6}"/>
              </a:ext>
            </a:extLst>
          </p:cNvPr>
          <p:cNvSpPr/>
          <p:nvPr/>
        </p:nvSpPr>
        <p:spPr>
          <a:xfrm>
            <a:off x="720000" y="942993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AEE6A217-1B8B-A1DD-B6B6-28A038175415}"/>
              </a:ext>
            </a:extLst>
          </p:cNvPr>
          <p:cNvSpPr/>
          <p:nvPr/>
        </p:nvSpPr>
        <p:spPr>
          <a:xfrm>
            <a:off x="0" y="942993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E8547AE-EC10-E456-7DB0-13B0C18531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85628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895005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895005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사용자 요구분석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2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6AF84B2-8495-4833-89FB-8C7E41356CCD}"/>
              </a:ext>
            </a:extLst>
          </p:cNvPr>
          <p:cNvSpPr/>
          <p:nvPr/>
        </p:nvSpPr>
        <p:spPr>
          <a:xfrm>
            <a:off x="720000" y="2463359"/>
            <a:ext cx="1726336" cy="707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7BB3101-3B65-45DF-839A-D67CF24E6D61}"/>
              </a:ext>
            </a:extLst>
          </p:cNvPr>
          <p:cNvSpPr txBox="1"/>
          <p:nvPr/>
        </p:nvSpPr>
        <p:spPr>
          <a:xfrm>
            <a:off x="720000" y="1191315"/>
            <a:ext cx="19944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300" dirty="0"/>
              <a:t>사용자  요구분석 </a:t>
            </a: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AE6CB716-AAE7-47AB-B98E-CB520A2EDE3C}"/>
              </a:ext>
            </a:extLst>
          </p:cNvPr>
          <p:cNvSpPr/>
          <p:nvPr/>
        </p:nvSpPr>
        <p:spPr>
          <a:xfrm>
            <a:off x="620532" y="1194921"/>
            <a:ext cx="99468" cy="461664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2EB49E-8441-47F5-B2ED-44B64A861281}"/>
              </a:ext>
            </a:extLst>
          </p:cNvPr>
          <p:cNvSpPr/>
          <p:nvPr/>
        </p:nvSpPr>
        <p:spPr>
          <a:xfrm>
            <a:off x="720000" y="4017221"/>
            <a:ext cx="1726336" cy="707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3AFA2D7A-8009-452B-BDF7-BF77E1C78C63}"/>
              </a:ext>
            </a:extLst>
          </p:cNvPr>
          <p:cNvSpPr/>
          <p:nvPr/>
        </p:nvSpPr>
        <p:spPr>
          <a:xfrm>
            <a:off x="720000" y="5404590"/>
            <a:ext cx="1726336" cy="7076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8" name="직선 연결선 17">
            <a:extLst>
              <a:ext uri="{FF2B5EF4-FFF2-40B4-BE49-F238E27FC236}">
                <a16:creationId xmlns:a16="http://schemas.microsoft.com/office/drawing/2014/main" id="{52889BE7-EAFB-4DE8-AD90-F374D10267BB}"/>
              </a:ext>
            </a:extLst>
          </p:cNvPr>
          <p:cNvCxnSpPr>
            <a:cxnSpLocks/>
          </p:cNvCxnSpPr>
          <p:nvPr/>
        </p:nvCxnSpPr>
        <p:spPr>
          <a:xfrm>
            <a:off x="2798957" y="1941093"/>
            <a:ext cx="4032852" cy="0"/>
          </a:xfrm>
          <a:prstGeom prst="line">
            <a:avLst/>
          </a:prstGeom>
          <a:ln w="19050">
            <a:solidFill>
              <a:srgbClr val="A6A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117A607E-AC2D-4931-A3EA-D9D5A3D2A9A8}"/>
              </a:ext>
            </a:extLst>
          </p:cNvPr>
          <p:cNvCxnSpPr>
            <a:cxnSpLocks/>
          </p:cNvCxnSpPr>
          <p:nvPr/>
        </p:nvCxnSpPr>
        <p:spPr>
          <a:xfrm>
            <a:off x="7188467" y="1942698"/>
            <a:ext cx="4631356" cy="0"/>
          </a:xfrm>
          <a:prstGeom prst="line">
            <a:avLst/>
          </a:prstGeom>
          <a:ln w="19050">
            <a:solidFill>
              <a:srgbClr val="A6A7A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83CD9152-C87D-4FC4-B25C-1C54E09B6FB5}"/>
              </a:ext>
            </a:extLst>
          </p:cNvPr>
          <p:cNvSpPr txBox="1"/>
          <p:nvPr/>
        </p:nvSpPr>
        <p:spPr>
          <a:xfrm>
            <a:off x="2696536" y="2205256"/>
            <a:ext cx="4201853" cy="16285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선발 전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원하는 조건에 따른 유치원 목록을 알고 싶다</a:t>
            </a:r>
            <a:r>
              <a:rPr lang="en-US" altLang="ko-KR" sz="1400" spc="-150" dirty="0"/>
              <a:t>. 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선발  전</a:t>
            </a:r>
            <a:r>
              <a:rPr lang="en-US" altLang="ko-KR" sz="1400" spc="-150" dirty="0"/>
              <a:t>)  </a:t>
            </a:r>
            <a:r>
              <a:rPr lang="ko-KR" altLang="en-US" sz="1400" spc="-150" dirty="0"/>
              <a:t>지원하고자  하는  유치원의  경쟁률을  알고  싶다</a:t>
            </a:r>
            <a:r>
              <a:rPr lang="en-US" altLang="ko-KR" sz="1400" spc="-150" dirty="0"/>
              <a:t>. 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선발  후</a:t>
            </a:r>
            <a:r>
              <a:rPr lang="en-US" altLang="ko-KR" sz="1400" spc="-150" dirty="0"/>
              <a:t>~</a:t>
            </a:r>
            <a:r>
              <a:rPr lang="ko-KR" altLang="en-US" sz="1400" spc="-150" dirty="0"/>
              <a:t>등록기간 종료 전</a:t>
            </a:r>
            <a:r>
              <a:rPr lang="en-US" altLang="ko-KR" sz="1400" spc="-150" dirty="0"/>
              <a:t>)  ‘</a:t>
            </a:r>
            <a:r>
              <a:rPr lang="ko-KR" altLang="en-US" sz="1400" spc="-150" dirty="0"/>
              <a:t>대기상태</a:t>
            </a:r>
            <a:r>
              <a:rPr lang="en-US" altLang="ko-KR" sz="1400" spc="-150" dirty="0"/>
              <a:t>’</a:t>
            </a:r>
            <a:r>
              <a:rPr lang="ko-KR" altLang="en-US" sz="1400" spc="-150" dirty="0"/>
              <a:t>인 유치원에서 나의 현재 대기 순위를 알고 싶다</a:t>
            </a:r>
            <a:r>
              <a:rPr lang="en-US" altLang="ko-KR" sz="1400" spc="-150" dirty="0"/>
              <a:t>. 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선발 후 </a:t>
            </a:r>
            <a:r>
              <a:rPr lang="en-US" altLang="ko-KR" sz="1400" spc="-150" dirty="0"/>
              <a:t>~ </a:t>
            </a:r>
            <a:r>
              <a:rPr lang="ko-KR" altLang="en-US" sz="1400" spc="-150" dirty="0"/>
              <a:t>등록기간 종료 전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관심 유치원 목록 내에서 결원이 발생했는지 알고 싶다</a:t>
            </a:r>
            <a:r>
              <a:rPr lang="en-US" altLang="ko-KR" sz="1400" spc="-150" dirty="0"/>
              <a:t>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7E763772-DF96-4981-994C-86042C29C9A6}"/>
              </a:ext>
            </a:extLst>
          </p:cNvPr>
          <p:cNvSpPr txBox="1"/>
          <p:nvPr/>
        </p:nvSpPr>
        <p:spPr>
          <a:xfrm>
            <a:off x="2629956" y="4110838"/>
            <a:ext cx="4481509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선발 후</a:t>
            </a:r>
            <a:r>
              <a:rPr lang="en-US" altLang="ko-KR" sz="1400" spc="-150" dirty="0"/>
              <a:t> ~ </a:t>
            </a:r>
            <a:r>
              <a:rPr lang="ko-KR" altLang="en-US" sz="1400" spc="-150" dirty="0"/>
              <a:t>등록기간 전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현재 대기 중인 학부모의 수를 알고 싶다</a:t>
            </a:r>
            <a:r>
              <a:rPr lang="en-US" altLang="ko-KR" sz="1400" spc="-150" dirty="0"/>
              <a:t>. 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altLang="ko-KR" sz="1400" spc="-150" dirty="0"/>
              <a:t>(</a:t>
            </a:r>
            <a:r>
              <a:rPr lang="ko-KR" altLang="en-US" sz="1400" spc="-150" dirty="0"/>
              <a:t>등록기간 후 </a:t>
            </a:r>
            <a:r>
              <a:rPr lang="en-US" altLang="ko-KR" sz="1400" spc="-150" dirty="0"/>
              <a:t>~ </a:t>
            </a:r>
            <a:r>
              <a:rPr lang="ko-KR" altLang="en-US" sz="1400" spc="-150" dirty="0"/>
              <a:t>추가모집 마감</a:t>
            </a:r>
            <a:r>
              <a:rPr lang="en-US" altLang="ko-KR" sz="1400" spc="-150" dirty="0"/>
              <a:t>) </a:t>
            </a:r>
            <a:r>
              <a:rPr lang="ko-KR" altLang="en-US" sz="1400" spc="-150" dirty="0"/>
              <a:t>해당 모집의 미달 여부를 알고 싶다</a:t>
            </a:r>
            <a:r>
              <a:rPr lang="en-US" altLang="ko-KR" sz="1400" spc="-150" dirty="0"/>
              <a:t>.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2E956896-31C3-4AC0-85F0-233F8CAE9CA2}"/>
              </a:ext>
            </a:extLst>
          </p:cNvPr>
          <p:cNvSpPr txBox="1"/>
          <p:nvPr/>
        </p:nvSpPr>
        <p:spPr>
          <a:xfrm>
            <a:off x="2629956" y="5545269"/>
            <a:ext cx="420185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유치원 모집 일정에 대해 안내하고 싶다</a:t>
            </a:r>
            <a:r>
              <a:rPr lang="en-US" altLang="ko-KR" sz="1400" spc="-150" dirty="0"/>
              <a:t>.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AA0A51F-BB7F-4F5F-9F24-599A8F2BB6C1}"/>
              </a:ext>
            </a:extLst>
          </p:cNvPr>
          <p:cNvSpPr txBox="1"/>
          <p:nvPr/>
        </p:nvSpPr>
        <p:spPr>
          <a:xfrm>
            <a:off x="4293361" y="1419037"/>
            <a:ext cx="10082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요구 사항</a:t>
            </a:r>
            <a:endParaRPr lang="en-US" altLang="ko-KR" spc="-150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99D3E09-CA2F-491E-92C6-35A8B41A138C}"/>
              </a:ext>
            </a:extLst>
          </p:cNvPr>
          <p:cNvSpPr txBox="1"/>
          <p:nvPr/>
        </p:nvSpPr>
        <p:spPr>
          <a:xfrm>
            <a:off x="9115546" y="1419036"/>
            <a:ext cx="10082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en-US" altLang="ko-KR" spc="-150" dirty="0"/>
              <a:t>Query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B283DE0-0156-4E9D-9641-0C6CA71BF98D}"/>
              </a:ext>
            </a:extLst>
          </p:cNvPr>
          <p:cNvSpPr txBox="1"/>
          <p:nvPr/>
        </p:nvSpPr>
        <p:spPr>
          <a:xfrm>
            <a:off x="1213126" y="2551665"/>
            <a:ext cx="10082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학부모</a:t>
            </a:r>
            <a:endParaRPr lang="en-US" altLang="ko-KR" spc="-150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79C30DC-0181-4B0C-BB54-145E51004A85}"/>
              </a:ext>
            </a:extLst>
          </p:cNvPr>
          <p:cNvSpPr txBox="1"/>
          <p:nvPr/>
        </p:nvSpPr>
        <p:spPr>
          <a:xfrm>
            <a:off x="1213126" y="4105527"/>
            <a:ext cx="1008204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유치원</a:t>
            </a:r>
            <a:endParaRPr lang="en-US" altLang="ko-KR" spc="-150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835EB58-F2C9-4A36-ABE9-521FCD0C18BD}"/>
              </a:ext>
            </a:extLst>
          </p:cNvPr>
          <p:cNvSpPr txBox="1"/>
          <p:nvPr/>
        </p:nvSpPr>
        <p:spPr>
          <a:xfrm>
            <a:off x="915505" y="5479290"/>
            <a:ext cx="1726335" cy="46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/>
              <a:t>시스템 관리자</a:t>
            </a:r>
            <a:endParaRPr lang="en-US" altLang="ko-KR" spc="-150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BEAECEA-F705-480E-8E35-9CFCA7F69235}"/>
              </a:ext>
            </a:extLst>
          </p:cNvPr>
          <p:cNvSpPr txBox="1"/>
          <p:nvPr/>
        </p:nvSpPr>
        <p:spPr>
          <a:xfrm>
            <a:off x="7184429" y="2200573"/>
            <a:ext cx="4201853" cy="13700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학부모 </a:t>
            </a:r>
            <a:r>
              <a:rPr lang="en-US" altLang="ko-KR" sz="1400" spc="-150" dirty="0"/>
              <a:t>A</a:t>
            </a:r>
            <a:r>
              <a:rPr lang="ko-KR" altLang="en-US" sz="1400" spc="-150" dirty="0"/>
              <a:t>의 선호 조건에 적합하는 유치원 목록은 무엇인가</a:t>
            </a:r>
            <a:r>
              <a:rPr lang="en-US" altLang="ko-KR" sz="1400" spc="-150" dirty="0"/>
              <a:t>?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유치원 </a:t>
            </a:r>
            <a:r>
              <a:rPr lang="en-US" altLang="ko-KR" sz="1400" spc="-150" dirty="0"/>
              <a:t>B</a:t>
            </a:r>
            <a:r>
              <a:rPr lang="ko-KR" altLang="en-US" sz="1400" spc="-150" dirty="0"/>
              <a:t>의 정원 대비 </a:t>
            </a:r>
            <a:r>
              <a:rPr lang="en-US" altLang="ko-KR" sz="1400" spc="-150" dirty="0"/>
              <a:t>‘</a:t>
            </a:r>
            <a:r>
              <a:rPr lang="ko-KR" altLang="en-US" sz="1400" spc="-150" dirty="0"/>
              <a:t>관심 수</a:t>
            </a:r>
            <a:r>
              <a:rPr lang="en-US" altLang="ko-KR" sz="1400" spc="-150" dirty="0"/>
              <a:t>’</a:t>
            </a:r>
            <a:r>
              <a:rPr lang="ko-KR" altLang="en-US" sz="1400" spc="-150" dirty="0"/>
              <a:t>의 비율은 얼마인가</a:t>
            </a:r>
            <a:r>
              <a:rPr lang="en-US" altLang="ko-KR" sz="1400" spc="-150" dirty="0"/>
              <a:t>?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내가 </a:t>
            </a:r>
            <a:r>
              <a:rPr lang="en-US" altLang="ko-KR" sz="1400" spc="-150" dirty="0"/>
              <a:t>‘</a:t>
            </a:r>
            <a:r>
              <a:rPr lang="ko-KR" altLang="en-US" sz="1400" spc="-150" dirty="0"/>
              <a:t>대기 상태</a:t>
            </a:r>
            <a:r>
              <a:rPr lang="en-US" altLang="ko-KR" sz="1400" spc="-150" dirty="0"/>
              <a:t>’</a:t>
            </a:r>
            <a:r>
              <a:rPr lang="ko-KR" altLang="en-US" sz="1400" spc="-150" dirty="0"/>
              <a:t>인 유치원에서의 내 대기 순위는 얼마인가</a:t>
            </a:r>
            <a:r>
              <a:rPr lang="en-US" altLang="ko-KR" sz="1400" spc="-150" dirty="0"/>
              <a:t>?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유치원 </a:t>
            </a:r>
            <a:r>
              <a:rPr lang="en-US" altLang="ko-KR" sz="1400" spc="-150" dirty="0"/>
              <a:t>B</a:t>
            </a:r>
            <a:r>
              <a:rPr lang="ko-KR" altLang="en-US" sz="1400" spc="-150" dirty="0"/>
              <a:t>에서 결원이 발생했는가</a:t>
            </a:r>
            <a:r>
              <a:rPr lang="en-US" altLang="ko-KR" sz="1400" spc="-150" dirty="0"/>
              <a:t>?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endParaRPr lang="en-US" altLang="ko-KR" sz="1400" spc="-15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7AF91AB8-5BEA-4E13-BBFD-ABA4BE36A8F9}"/>
              </a:ext>
            </a:extLst>
          </p:cNvPr>
          <p:cNvSpPr txBox="1"/>
          <p:nvPr/>
        </p:nvSpPr>
        <p:spPr>
          <a:xfrm>
            <a:off x="7184429" y="4116295"/>
            <a:ext cx="4201853" cy="594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유치원 </a:t>
            </a:r>
            <a:r>
              <a:rPr lang="en-US" altLang="ko-KR" sz="1400" spc="-150" dirty="0"/>
              <a:t>B</a:t>
            </a:r>
            <a:r>
              <a:rPr lang="ko-KR" altLang="en-US" sz="1400" spc="-150" dirty="0"/>
              <a:t>에 대기 중인 학부모의 수는</a:t>
            </a:r>
            <a:r>
              <a:rPr lang="en-US" altLang="ko-KR" sz="1400" spc="-150" dirty="0"/>
              <a:t>?</a:t>
            </a:r>
          </a:p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유치원 </a:t>
            </a:r>
            <a:r>
              <a:rPr lang="en-US" altLang="ko-KR" sz="1400" spc="-150" dirty="0"/>
              <a:t>B</a:t>
            </a:r>
            <a:r>
              <a:rPr lang="ko-KR" altLang="en-US" sz="1400" spc="-150" dirty="0"/>
              <a:t>의 정원보다  등록인원이 적은가</a:t>
            </a:r>
            <a:r>
              <a:rPr lang="en-US" altLang="ko-KR" sz="1400" spc="-150" dirty="0"/>
              <a:t>?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A03DB03-2D92-4553-A8AB-588728D91BDA}"/>
              </a:ext>
            </a:extLst>
          </p:cNvPr>
          <p:cNvSpPr txBox="1"/>
          <p:nvPr/>
        </p:nvSpPr>
        <p:spPr>
          <a:xfrm>
            <a:off x="7184429" y="5545269"/>
            <a:ext cx="4201853" cy="3359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 latinLnBrk="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ko-KR" altLang="en-US" sz="1400" spc="-150" dirty="0"/>
              <a:t>현재는 유치원 모집 일정의 어느 단계인가</a:t>
            </a:r>
            <a:r>
              <a:rPr lang="en-US" altLang="ko-KR" sz="1400" spc="-150" dirty="0"/>
              <a:t>? </a:t>
            </a: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ED055DD-60FA-C015-1CB0-45267BEF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229510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889985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889985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ERD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49A2F4D-A36F-4B0C-BE37-134ED988721F}"/>
              </a:ext>
            </a:extLst>
          </p:cNvPr>
          <p:cNvGrpSpPr/>
          <p:nvPr/>
        </p:nvGrpSpPr>
        <p:grpSpPr>
          <a:xfrm>
            <a:off x="1271086" y="4517205"/>
            <a:ext cx="1385455" cy="858982"/>
            <a:chOff x="512618" y="3422078"/>
            <a:chExt cx="1385455" cy="85898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A2DB662-BE4B-9BEB-A955-5BC173CBCBB1}"/>
                </a:ext>
              </a:extLst>
            </p:cNvPr>
            <p:cNvSpPr/>
            <p:nvPr/>
          </p:nvSpPr>
          <p:spPr>
            <a:xfrm>
              <a:off x="512618" y="3422078"/>
              <a:ext cx="1385455" cy="858982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BCE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822607FD-F2F4-FFE0-771F-2870F1262A1C}"/>
                </a:ext>
              </a:extLst>
            </p:cNvPr>
            <p:cNvSpPr txBox="1"/>
            <p:nvPr/>
          </p:nvSpPr>
          <p:spPr>
            <a:xfrm>
              <a:off x="706145" y="3685766"/>
              <a:ext cx="1025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학부모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AFEF4D4D-E88D-1A09-BB62-699AB4AB6C82}"/>
              </a:ext>
            </a:extLst>
          </p:cNvPr>
          <p:cNvGrpSpPr/>
          <p:nvPr/>
        </p:nvGrpSpPr>
        <p:grpSpPr>
          <a:xfrm>
            <a:off x="1130356" y="1692389"/>
            <a:ext cx="1694186" cy="531581"/>
            <a:chOff x="8544323" y="1260050"/>
            <a:chExt cx="1694186" cy="531581"/>
          </a:xfrm>
        </p:grpSpPr>
        <p:sp>
          <p:nvSpPr>
            <p:cNvPr id="54" name="순서도: 판단 53">
              <a:extLst>
                <a:ext uri="{FF2B5EF4-FFF2-40B4-BE49-F238E27FC236}">
                  <a16:creationId xmlns:a16="http://schemas.microsoft.com/office/drawing/2014/main" id="{4273A265-49A1-28B9-A9BE-92BADD750A17}"/>
                </a:ext>
              </a:extLst>
            </p:cNvPr>
            <p:cNvSpPr/>
            <p:nvPr/>
          </p:nvSpPr>
          <p:spPr>
            <a:xfrm>
              <a:off x="8544323" y="1260050"/>
              <a:ext cx="1694186" cy="531581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207526E4-E183-8DA4-4392-DF7D8105A0B7}"/>
                </a:ext>
              </a:extLst>
            </p:cNvPr>
            <p:cNvSpPr txBox="1"/>
            <p:nvPr/>
          </p:nvSpPr>
          <p:spPr>
            <a:xfrm>
              <a:off x="8843297" y="1362352"/>
              <a:ext cx="109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전달</a:t>
              </a:r>
            </a:p>
          </p:txBody>
        </p:sp>
      </p:grp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5CE6AB0-0065-E257-0D8D-D522A6D0179A}"/>
              </a:ext>
            </a:extLst>
          </p:cNvPr>
          <p:cNvGrpSpPr/>
          <p:nvPr/>
        </p:nvGrpSpPr>
        <p:grpSpPr>
          <a:xfrm>
            <a:off x="9341932" y="4557871"/>
            <a:ext cx="1385455" cy="858982"/>
            <a:chOff x="512618" y="3422078"/>
            <a:chExt cx="1385455" cy="858982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00ACB76E-3E72-BDFD-7A98-37EC5F021F18}"/>
                </a:ext>
              </a:extLst>
            </p:cNvPr>
            <p:cNvSpPr/>
            <p:nvPr/>
          </p:nvSpPr>
          <p:spPr>
            <a:xfrm>
              <a:off x="512618" y="3422078"/>
              <a:ext cx="1385455" cy="858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3CF4262B-59B5-AE00-E6F3-1804D78B1454}"/>
                </a:ext>
              </a:extLst>
            </p:cNvPr>
            <p:cNvSpPr txBox="1"/>
            <p:nvPr/>
          </p:nvSpPr>
          <p:spPr>
            <a:xfrm>
              <a:off x="706145" y="3685766"/>
              <a:ext cx="102567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유치원</a:t>
              </a:r>
            </a:p>
          </p:txBody>
        </p: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EC89C22C-9F07-4EFC-9F61-E1E69EC329E6}"/>
              </a:ext>
            </a:extLst>
          </p:cNvPr>
          <p:cNvGrpSpPr/>
          <p:nvPr/>
        </p:nvGrpSpPr>
        <p:grpSpPr>
          <a:xfrm>
            <a:off x="5197241" y="4536067"/>
            <a:ext cx="1900860" cy="940315"/>
            <a:chOff x="5011513" y="4517205"/>
            <a:chExt cx="1799373" cy="858982"/>
          </a:xfrm>
        </p:grpSpPr>
        <p:sp>
          <p:nvSpPr>
            <p:cNvPr id="105" name="직사각형 104">
              <a:extLst>
                <a:ext uri="{FF2B5EF4-FFF2-40B4-BE49-F238E27FC236}">
                  <a16:creationId xmlns:a16="http://schemas.microsoft.com/office/drawing/2014/main" id="{060A69AF-B054-4E51-97DB-5326FF722F04}"/>
                </a:ext>
              </a:extLst>
            </p:cNvPr>
            <p:cNvSpPr/>
            <p:nvPr/>
          </p:nvSpPr>
          <p:spPr>
            <a:xfrm>
              <a:off x="5011513" y="4517205"/>
              <a:ext cx="1799373" cy="858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22" name="그룹 121">
              <a:extLst>
                <a:ext uri="{FF2B5EF4-FFF2-40B4-BE49-F238E27FC236}">
                  <a16:creationId xmlns:a16="http://schemas.microsoft.com/office/drawing/2014/main" id="{28C0F198-CDAE-B761-0325-B4E80A031BC8}"/>
                </a:ext>
              </a:extLst>
            </p:cNvPr>
            <p:cNvGrpSpPr/>
            <p:nvPr/>
          </p:nvGrpSpPr>
          <p:grpSpPr>
            <a:xfrm>
              <a:off x="5023992" y="4517205"/>
              <a:ext cx="1786894" cy="858982"/>
              <a:chOff x="8504208" y="1260050"/>
              <a:chExt cx="1786894" cy="531581"/>
            </a:xfrm>
          </p:grpSpPr>
          <p:sp>
            <p:nvSpPr>
              <p:cNvPr id="123" name="순서도: 판단 122">
                <a:extLst>
                  <a:ext uri="{FF2B5EF4-FFF2-40B4-BE49-F238E27FC236}">
                    <a16:creationId xmlns:a16="http://schemas.microsoft.com/office/drawing/2014/main" id="{4C144B9B-49E8-953F-02D3-935BBD1F9247}"/>
                  </a:ext>
                </a:extLst>
              </p:cNvPr>
              <p:cNvSpPr/>
              <p:nvPr/>
            </p:nvSpPr>
            <p:spPr>
              <a:xfrm>
                <a:off x="8504208" y="1260050"/>
                <a:ext cx="1786894" cy="531581"/>
              </a:xfrm>
              <a:prstGeom prst="flowChartDecision">
                <a:avLst/>
              </a:prstGeom>
              <a:solidFill>
                <a:schemeClr val="bg1">
                  <a:lumMod val="85000"/>
                </a:schemeClr>
              </a:solidFill>
              <a:ln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24B7C119-CE91-4D99-90EB-A1B97A7EF3DE}"/>
                  </a:ext>
                </a:extLst>
              </p:cNvPr>
              <p:cNvSpPr txBox="1"/>
              <p:nvPr/>
            </p:nvSpPr>
            <p:spPr>
              <a:xfrm>
                <a:off x="8843297" y="1423233"/>
                <a:ext cx="1096238" cy="22856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ko-KR" altLang="en-US" dirty="0"/>
                  <a:t>지원</a:t>
                </a:r>
              </a:p>
            </p:txBody>
          </p:sp>
        </p:grp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6E680623-3B18-40E8-A5BE-DBB45C7FAF94}"/>
              </a:ext>
            </a:extLst>
          </p:cNvPr>
          <p:cNvGrpSpPr/>
          <p:nvPr/>
        </p:nvGrpSpPr>
        <p:grpSpPr>
          <a:xfrm>
            <a:off x="5403271" y="1548017"/>
            <a:ext cx="1385455" cy="858982"/>
            <a:chOff x="512618" y="3422078"/>
            <a:chExt cx="1385455" cy="858982"/>
          </a:xfrm>
        </p:grpSpPr>
        <p:sp>
          <p:nvSpPr>
            <p:cNvPr id="110" name="직사각형 109">
              <a:extLst>
                <a:ext uri="{FF2B5EF4-FFF2-40B4-BE49-F238E27FC236}">
                  <a16:creationId xmlns:a16="http://schemas.microsoft.com/office/drawing/2014/main" id="{54B75FBC-12BB-4986-ACB7-AAA4C408E0B4}"/>
                </a:ext>
              </a:extLst>
            </p:cNvPr>
            <p:cNvSpPr/>
            <p:nvPr/>
          </p:nvSpPr>
          <p:spPr>
            <a:xfrm>
              <a:off x="512618" y="3422078"/>
              <a:ext cx="1385455" cy="85898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EBD06473-2417-4843-9E92-B15B1D3D0DF3}"/>
                </a:ext>
              </a:extLst>
            </p:cNvPr>
            <p:cNvSpPr txBox="1"/>
            <p:nvPr/>
          </p:nvSpPr>
          <p:spPr>
            <a:xfrm>
              <a:off x="692508" y="3528403"/>
              <a:ext cx="102567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시스템 </a:t>
              </a:r>
              <a:endParaRPr lang="en-US" altLang="ko-KR" dirty="0"/>
            </a:p>
            <a:p>
              <a:pPr algn="ctr"/>
              <a:r>
                <a:rPr lang="ko-KR" altLang="en-US" dirty="0"/>
                <a:t>관리자</a:t>
              </a:r>
            </a:p>
          </p:txBody>
        </p:sp>
      </p:grp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4A8D61E4-45C8-4465-92E3-E028B3216017}"/>
              </a:ext>
            </a:extLst>
          </p:cNvPr>
          <p:cNvCxnSpPr>
            <a:cxnSpLocks/>
            <a:stCxn id="8" idx="3"/>
            <a:endCxn id="105" idx="1"/>
          </p:cNvCxnSpPr>
          <p:nvPr/>
        </p:nvCxnSpPr>
        <p:spPr>
          <a:xfrm>
            <a:off x="2656541" y="4946696"/>
            <a:ext cx="2540700" cy="59529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B714AD8D-53CE-4F57-86F7-ACCFB5241205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7098101" y="4984422"/>
            <a:ext cx="2243831" cy="29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31" name="그룹 130">
            <a:extLst>
              <a:ext uri="{FF2B5EF4-FFF2-40B4-BE49-F238E27FC236}">
                <a16:creationId xmlns:a16="http://schemas.microsoft.com/office/drawing/2014/main" id="{3EF82F38-7538-4EFD-AC21-77577B121460}"/>
              </a:ext>
            </a:extLst>
          </p:cNvPr>
          <p:cNvGrpSpPr/>
          <p:nvPr/>
        </p:nvGrpSpPr>
        <p:grpSpPr>
          <a:xfrm>
            <a:off x="9201202" y="1702053"/>
            <a:ext cx="1694186" cy="531581"/>
            <a:chOff x="8544323" y="1260050"/>
            <a:chExt cx="1694186" cy="531581"/>
          </a:xfrm>
        </p:grpSpPr>
        <p:sp>
          <p:nvSpPr>
            <p:cNvPr id="133" name="순서도: 판단 132">
              <a:extLst>
                <a:ext uri="{FF2B5EF4-FFF2-40B4-BE49-F238E27FC236}">
                  <a16:creationId xmlns:a16="http://schemas.microsoft.com/office/drawing/2014/main" id="{8071029A-08C9-492E-BDEF-F339796A07C1}"/>
                </a:ext>
              </a:extLst>
            </p:cNvPr>
            <p:cNvSpPr/>
            <p:nvPr/>
          </p:nvSpPr>
          <p:spPr>
            <a:xfrm>
              <a:off x="8544323" y="1260050"/>
              <a:ext cx="1694186" cy="531581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464E28CA-A89D-4F02-8003-7B21D30BE478}"/>
                </a:ext>
              </a:extLst>
            </p:cNvPr>
            <p:cNvSpPr txBox="1"/>
            <p:nvPr/>
          </p:nvSpPr>
          <p:spPr>
            <a:xfrm>
              <a:off x="8843297" y="1362352"/>
              <a:ext cx="109623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전달</a:t>
              </a:r>
            </a:p>
          </p:txBody>
        </p:sp>
      </p:grpSp>
      <p:cxnSp>
        <p:nvCxnSpPr>
          <p:cNvPr id="137" name="직선 연결선 136">
            <a:extLst>
              <a:ext uri="{FF2B5EF4-FFF2-40B4-BE49-F238E27FC236}">
                <a16:creationId xmlns:a16="http://schemas.microsoft.com/office/drawing/2014/main" id="{9A244754-5C73-441F-A351-E28A46F250BA}"/>
              </a:ext>
            </a:extLst>
          </p:cNvPr>
          <p:cNvCxnSpPr>
            <a:cxnSpLocks/>
            <a:stCxn id="110" idx="3"/>
            <a:endCxn id="133" idx="1"/>
          </p:cNvCxnSpPr>
          <p:nvPr/>
        </p:nvCxnSpPr>
        <p:spPr>
          <a:xfrm flipV="1">
            <a:off x="6788726" y="1967844"/>
            <a:ext cx="2412476" cy="966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8" name="직선 연결선 137">
            <a:extLst>
              <a:ext uri="{FF2B5EF4-FFF2-40B4-BE49-F238E27FC236}">
                <a16:creationId xmlns:a16="http://schemas.microsoft.com/office/drawing/2014/main" id="{4F833366-A789-4EFB-8D2F-E64B65EDBF94}"/>
              </a:ext>
            </a:extLst>
          </p:cNvPr>
          <p:cNvCxnSpPr>
            <a:cxnSpLocks/>
            <a:stCxn id="133" idx="2"/>
            <a:endCxn id="58" idx="0"/>
          </p:cNvCxnSpPr>
          <p:nvPr/>
        </p:nvCxnSpPr>
        <p:spPr>
          <a:xfrm flipH="1">
            <a:off x="10034660" y="2233634"/>
            <a:ext cx="13635" cy="232423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7817C4DA-55D7-40B2-AD76-A9D00D59EB23}"/>
              </a:ext>
            </a:extLst>
          </p:cNvPr>
          <p:cNvCxnSpPr>
            <a:cxnSpLocks/>
            <a:stCxn id="8" idx="0"/>
            <a:endCxn id="54" idx="2"/>
          </p:cNvCxnSpPr>
          <p:nvPr/>
        </p:nvCxnSpPr>
        <p:spPr>
          <a:xfrm flipV="1">
            <a:off x="1963814" y="2223970"/>
            <a:ext cx="13635" cy="229323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0" name="직선 연결선 139">
            <a:extLst>
              <a:ext uri="{FF2B5EF4-FFF2-40B4-BE49-F238E27FC236}">
                <a16:creationId xmlns:a16="http://schemas.microsoft.com/office/drawing/2014/main" id="{675BC274-973C-4E54-B0D5-007E531FDA8B}"/>
              </a:ext>
            </a:extLst>
          </p:cNvPr>
          <p:cNvCxnSpPr>
            <a:cxnSpLocks/>
            <a:stCxn id="54" idx="3"/>
            <a:endCxn id="110" idx="1"/>
          </p:cNvCxnSpPr>
          <p:nvPr/>
        </p:nvCxnSpPr>
        <p:spPr>
          <a:xfrm>
            <a:off x="2824542" y="1958180"/>
            <a:ext cx="2578729" cy="1932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3" name="직선 연결선 52">
            <a:extLst>
              <a:ext uri="{FF2B5EF4-FFF2-40B4-BE49-F238E27FC236}">
                <a16:creationId xmlns:a16="http://schemas.microsoft.com/office/drawing/2014/main" id="{2DB7C67E-2FBF-46E5-8887-41FDD3EEA851}"/>
              </a:ext>
            </a:extLst>
          </p:cNvPr>
          <p:cNvCxnSpPr/>
          <p:nvPr/>
        </p:nvCxnSpPr>
        <p:spPr>
          <a:xfrm flipH="1">
            <a:off x="1751798" y="4215865"/>
            <a:ext cx="212015" cy="30134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9" name="직선 연결선 158">
            <a:extLst>
              <a:ext uri="{FF2B5EF4-FFF2-40B4-BE49-F238E27FC236}">
                <a16:creationId xmlns:a16="http://schemas.microsoft.com/office/drawing/2014/main" id="{13EC4C8C-A3FE-481F-B736-1B10163E800B}"/>
              </a:ext>
            </a:extLst>
          </p:cNvPr>
          <p:cNvCxnSpPr>
            <a:cxnSpLocks/>
          </p:cNvCxnSpPr>
          <p:nvPr/>
        </p:nvCxnSpPr>
        <p:spPr>
          <a:xfrm flipH="1" flipV="1">
            <a:off x="1970631" y="4218312"/>
            <a:ext cx="212974" cy="31775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62" name="그룹 61">
            <a:extLst>
              <a:ext uri="{FF2B5EF4-FFF2-40B4-BE49-F238E27FC236}">
                <a16:creationId xmlns:a16="http://schemas.microsoft.com/office/drawing/2014/main" id="{0C7233DA-B21A-46DD-98FE-F9563AF93072}"/>
              </a:ext>
            </a:extLst>
          </p:cNvPr>
          <p:cNvGrpSpPr/>
          <p:nvPr/>
        </p:nvGrpSpPr>
        <p:grpSpPr>
          <a:xfrm rot="16200000">
            <a:off x="4844570" y="4824320"/>
            <a:ext cx="431807" cy="320202"/>
            <a:chOff x="1904198" y="4368265"/>
            <a:chExt cx="431807" cy="320202"/>
          </a:xfrm>
        </p:grpSpPr>
        <p:cxnSp>
          <p:nvCxnSpPr>
            <p:cNvPr id="162" name="직선 연결선 161">
              <a:extLst>
                <a:ext uri="{FF2B5EF4-FFF2-40B4-BE49-F238E27FC236}">
                  <a16:creationId xmlns:a16="http://schemas.microsoft.com/office/drawing/2014/main" id="{9AC5A396-64D9-471D-AC1D-3E37E963DE0E}"/>
                </a:ext>
              </a:extLst>
            </p:cNvPr>
            <p:cNvCxnSpPr/>
            <p:nvPr/>
          </p:nvCxnSpPr>
          <p:spPr>
            <a:xfrm flipH="1">
              <a:off x="1904198" y="4368265"/>
              <a:ext cx="212015" cy="301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3" name="직선 연결선 162">
              <a:extLst>
                <a:ext uri="{FF2B5EF4-FFF2-40B4-BE49-F238E27FC236}">
                  <a16:creationId xmlns:a16="http://schemas.microsoft.com/office/drawing/2014/main" id="{F389242C-6DDD-46DD-834A-E36F8DB0308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123031" y="4370712"/>
              <a:ext cx="212974" cy="317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66" name="그룹 65">
            <a:extLst>
              <a:ext uri="{FF2B5EF4-FFF2-40B4-BE49-F238E27FC236}">
                <a16:creationId xmlns:a16="http://schemas.microsoft.com/office/drawing/2014/main" id="{0F641FC3-02D5-4D6F-B23C-95E87BB5CE5B}"/>
              </a:ext>
            </a:extLst>
          </p:cNvPr>
          <p:cNvGrpSpPr/>
          <p:nvPr/>
        </p:nvGrpSpPr>
        <p:grpSpPr>
          <a:xfrm rot="5400000">
            <a:off x="7028569" y="4831342"/>
            <a:ext cx="431807" cy="320202"/>
            <a:chOff x="7477226" y="4054540"/>
            <a:chExt cx="431807" cy="320202"/>
          </a:xfrm>
        </p:grpSpPr>
        <p:cxnSp>
          <p:nvCxnSpPr>
            <p:cNvPr id="165" name="직선 연결선 164">
              <a:extLst>
                <a:ext uri="{FF2B5EF4-FFF2-40B4-BE49-F238E27FC236}">
                  <a16:creationId xmlns:a16="http://schemas.microsoft.com/office/drawing/2014/main" id="{FD4074ED-E848-473C-AB43-37377196F25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226" y="4054540"/>
              <a:ext cx="212015" cy="301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7" name="직선 연결선 166">
              <a:extLst>
                <a:ext uri="{FF2B5EF4-FFF2-40B4-BE49-F238E27FC236}">
                  <a16:creationId xmlns:a16="http://schemas.microsoft.com/office/drawing/2014/main" id="{ED604D9C-B9F4-4736-8AF2-1D20072E23EC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059" y="4056987"/>
              <a:ext cx="212974" cy="317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73" name="그룹 172">
            <a:extLst>
              <a:ext uri="{FF2B5EF4-FFF2-40B4-BE49-F238E27FC236}">
                <a16:creationId xmlns:a16="http://schemas.microsoft.com/office/drawing/2014/main" id="{DF0C44E7-D188-4BCA-9533-E05B97E4142A}"/>
              </a:ext>
            </a:extLst>
          </p:cNvPr>
          <p:cNvGrpSpPr/>
          <p:nvPr/>
        </p:nvGrpSpPr>
        <p:grpSpPr>
          <a:xfrm>
            <a:off x="9825573" y="4237669"/>
            <a:ext cx="431807" cy="320202"/>
            <a:chOff x="7477226" y="4054540"/>
            <a:chExt cx="431807" cy="320202"/>
          </a:xfrm>
        </p:grpSpPr>
        <p:cxnSp>
          <p:nvCxnSpPr>
            <p:cNvPr id="174" name="직선 연결선 173">
              <a:extLst>
                <a:ext uri="{FF2B5EF4-FFF2-40B4-BE49-F238E27FC236}">
                  <a16:creationId xmlns:a16="http://schemas.microsoft.com/office/drawing/2014/main" id="{78A09BC8-DA13-4872-8990-6CF74C68132B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477226" y="4054540"/>
              <a:ext cx="212015" cy="301340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7" name="직선 연결선 176">
              <a:extLst>
                <a:ext uri="{FF2B5EF4-FFF2-40B4-BE49-F238E27FC236}">
                  <a16:creationId xmlns:a16="http://schemas.microsoft.com/office/drawing/2014/main" id="{A9DCF4CE-BC8F-4D3D-AD24-0B8124F82A25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7696059" y="4056987"/>
              <a:ext cx="212974" cy="31775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cxnSp>
        <p:nvCxnSpPr>
          <p:cNvPr id="69" name="직선 연결선 68">
            <a:extLst>
              <a:ext uri="{FF2B5EF4-FFF2-40B4-BE49-F238E27FC236}">
                <a16:creationId xmlns:a16="http://schemas.microsoft.com/office/drawing/2014/main" id="{9D3B6C70-4BD1-4292-A5BE-BEE39BC3A648}"/>
              </a:ext>
            </a:extLst>
          </p:cNvPr>
          <p:cNvCxnSpPr>
            <a:cxnSpLocks/>
          </p:cNvCxnSpPr>
          <p:nvPr/>
        </p:nvCxnSpPr>
        <p:spPr>
          <a:xfrm>
            <a:off x="5051042" y="1804355"/>
            <a:ext cx="0" cy="359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80" name="직선 연결선 179">
            <a:extLst>
              <a:ext uri="{FF2B5EF4-FFF2-40B4-BE49-F238E27FC236}">
                <a16:creationId xmlns:a16="http://schemas.microsoft.com/office/drawing/2014/main" id="{210EEE2F-EAD9-46C9-B2CD-0B6FDCF74FF8}"/>
              </a:ext>
            </a:extLst>
          </p:cNvPr>
          <p:cNvCxnSpPr>
            <a:cxnSpLocks/>
          </p:cNvCxnSpPr>
          <p:nvPr/>
        </p:nvCxnSpPr>
        <p:spPr>
          <a:xfrm>
            <a:off x="5187348" y="1814019"/>
            <a:ext cx="0" cy="359668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72" name="그룹 71">
            <a:extLst>
              <a:ext uri="{FF2B5EF4-FFF2-40B4-BE49-F238E27FC236}">
                <a16:creationId xmlns:a16="http://schemas.microsoft.com/office/drawing/2014/main" id="{286E65D0-41FE-4E31-9DD3-80DCC8F13C28}"/>
              </a:ext>
            </a:extLst>
          </p:cNvPr>
          <p:cNvGrpSpPr/>
          <p:nvPr/>
        </p:nvGrpSpPr>
        <p:grpSpPr>
          <a:xfrm>
            <a:off x="7029948" y="1783177"/>
            <a:ext cx="136306" cy="369332"/>
            <a:chOff x="5203442" y="1956755"/>
            <a:chExt cx="136306" cy="369332"/>
          </a:xfrm>
        </p:grpSpPr>
        <p:cxnSp>
          <p:nvCxnSpPr>
            <p:cNvPr id="182" name="직선 연결선 181">
              <a:extLst>
                <a:ext uri="{FF2B5EF4-FFF2-40B4-BE49-F238E27FC236}">
                  <a16:creationId xmlns:a16="http://schemas.microsoft.com/office/drawing/2014/main" id="{86BCCD08-CAFA-4A8D-81D2-BD3C80F7890F}"/>
                </a:ext>
              </a:extLst>
            </p:cNvPr>
            <p:cNvCxnSpPr>
              <a:cxnSpLocks/>
            </p:cNvCxnSpPr>
            <p:nvPr/>
          </p:nvCxnSpPr>
          <p:spPr>
            <a:xfrm>
              <a:off x="5203442" y="1956755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3" name="직선 연결선 182">
              <a:extLst>
                <a:ext uri="{FF2B5EF4-FFF2-40B4-BE49-F238E27FC236}">
                  <a16:creationId xmlns:a16="http://schemas.microsoft.com/office/drawing/2014/main" id="{9F2DD99A-BD79-4A36-9B28-CA523F978E9D}"/>
                </a:ext>
              </a:extLst>
            </p:cNvPr>
            <p:cNvCxnSpPr>
              <a:cxnSpLocks/>
            </p:cNvCxnSpPr>
            <p:nvPr/>
          </p:nvCxnSpPr>
          <p:spPr>
            <a:xfrm>
              <a:off x="5339748" y="1966419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74" name="그룹 73">
            <a:extLst>
              <a:ext uri="{FF2B5EF4-FFF2-40B4-BE49-F238E27FC236}">
                <a16:creationId xmlns:a16="http://schemas.microsoft.com/office/drawing/2014/main" id="{5086AC02-CFCB-48A2-9FA6-13F558553BBE}"/>
              </a:ext>
            </a:extLst>
          </p:cNvPr>
          <p:cNvGrpSpPr/>
          <p:nvPr/>
        </p:nvGrpSpPr>
        <p:grpSpPr>
          <a:xfrm>
            <a:off x="2892414" y="4766597"/>
            <a:ext cx="136306" cy="369332"/>
            <a:chOff x="5203442" y="1956755"/>
            <a:chExt cx="136306" cy="369332"/>
          </a:xfrm>
        </p:grpSpPr>
        <p:cxnSp>
          <p:nvCxnSpPr>
            <p:cNvPr id="188" name="직선 연결선 187">
              <a:extLst>
                <a:ext uri="{FF2B5EF4-FFF2-40B4-BE49-F238E27FC236}">
                  <a16:creationId xmlns:a16="http://schemas.microsoft.com/office/drawing/2014/main" id="{4147800A-3BE5-457A-81C7-78743075C8A4}"/>
                </a:ext>
              </a:extLst>
            </p:cNvPr>
            <p:cNvCxnSpPr>
              <a:cxnSpLocks/>
            </p:cNvCxnSpPr>
            <p:nvPr/>
          </p:nvCxnSpPr>
          <p:spPr>
            <a:xfrm>
              <a:off x="5203442" y="1956755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9" name="직선 연결선 188">
              <a:extLst>
                <a:ext uri="{FF2B5EF4-FFF2-40B4-BE49-F238E27FC236}">
                  <a16:creationId xmlns:a16="http://schemas.microsoft.com/office/drawing/2014/main" id="{C4D984EE-6BF7-41BC-A5D8-E793778F83DC}"/>
                </a:ext>
              </a:extLst>
            </p:cNvPr>
            <p:cNvCxnSpPr>
              <a:cxnSpLocks/>
            </p:cNvCxnSpPr>
            <p:nvPr/>
          </p:nvCxnSpPr>
          <p:spPr>
            <a:xfrm>
              <a:off x="5339748" y="1966419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90" name="그룹 189">
            <a:extLst>
              <a:ext uri="{FF2B5EF4-FFF2-40B4-BE49-F238E27FC236}">
                <a16:creationId xmlns:a16="http://schemas.microsoft.com/office/drawing/2014/main" id="{38E2E295-C760-4D12-9059-CA6C48F97DC8}"/>
              </a:ext>
            </a:extLst>
          </p:cNvPr>
          <p:cNvGrpSpPr/>
          <p:nvPr/>
        </p:nvGrpSpPr>
        <p:grpSpPr>
          <a:xfrm>
            <a:off x="9064896" y="4793366"/>
            <a:ext cx="136306" cy="369332"/>
            <a:chOff x="5203442" y="1956755"/>
            <a:chExt cx="136306" cy="369332"/>
          </a:xfrm>
        </p:grpSpPr>
        <p:cxnSp>
          <p:nvCxnSpPr>
            <p:cNvPr id="191" name="직선 연결선 190">
              <a:extLst>
                <a:ext uri="{FF2B5EF4-FFF2-40B4-BE49-F238E27FC236}">
                  <a16:creationId xmlns:a16="http://schemas.microsoft.com/office/drawing/2014/main" id="{CFC38A34-1EA2-4EF3-9FC0-35867C7653D1}"/>
                </a:ext>
              </a:extLst>
            </p:cNvPr>
            <p:cNvCxnSpPr>
              <a:cxnSpLocks/>
            </p:cNvCxnSpPr>
            <p:nvPr/>
          </p:nvCxnSpPr>
          <p:spPr>
            <a:xfrm>
              <a:off x="5203442" y="1956755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4" name="직선 연결선 193">
              <a:extLst>
                <a:ext uri="{FF2B5EF4-FFF2-40B4-BE49-F238E27FC236}">
                  <a16:creationId xmlns:a16="http://schemas.microsoft.com/office/drawing/2014/main" id="{82E3F981-9D00-4A17-AEAC-29D7F9C1768D}"/>
                </a:ext>
              </a:extLst>
            </p:cNvPr>
            <p:cNvCxnSpPr>
              <a:cxnSpLocks/>
            </p:cNvCxnSpPr>
            <p:nvPr/>
          </p:nvCxnSpPr>
          <p:spPr>
            <a:xfrm>
              <a:off x="5339748" y="1966419"/>
              <a:ext cx="0" cy="359668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6" name="슬라이드 번호 개체 틀 4">
            <a:extLst>
              <a:ext uri="{FF2B5EF4-FFF2-40B4-BE49-F238E27FC236}">
                <a16:creationId xmlns:a16="http://schemas.microsoft.com/office/drawing/2014/main" id="{E3D6E696-E8CC-4B0D-AE5A-D77F474540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8" y="6356350"/>
            <a:ext cx="2743200" cy="365125"/>
          </a:xfrm>
        </p:spPr>
        <p:txBody>
          <a:bodyPr/>
          <a:lstStyle/>
          <a:p>
            <a:fld id="{84F9B66E-A506-4F32-84E5-F344782BD9BA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66326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889985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889985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ERD in</a:t>
            </a:r>
            <a:r>
              <a:rPr lang="ko-KR" altLang="en-US" sz="3200" spc="-300" dirty="0">
                <a:solidFill>
                  <a:schemeClr val="accent4">
                    <a:lumMod val="50000"/>
                  </a:schemeClr>
                </a:solidFill>
              </a:rPr>
              <a:t> </a:t>
            </a:r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MySQL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3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sp>
        <p:nvSpPr>
          <p:cNvPr id="11" name="슬라이드 번호 개체 틀 4">
            <a:extLst>
              <a:ext uri="{FF2B5EF4-FFF2-40B4-BE49-F238E27FC236}">
                <a16:creationId xmlns:a16="http://schemas.microsoft.com/office/drawing/2014/main" id="{A9B65545-F716-46DE-B3B7-C293A7FC2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76658" y="6375600"/>
            <a:ext cx="2743200" cy="365125"/>
          </a:xfrm>
        </p:spPr>
        <p:txBody>
          <a:bodyPr/>
          <a:lstStyle/>
          <a:p>
            <a:fld id="{84F9B66E-A506-4F32-84E5-F344782BD9BA}" type="slidenum">
              <a:rPr lang="ko-KR" altLang="en-US" smtClean="0"/>
              <a:t>7</a:t>
            </a:fld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2A11687-89E1-4461-B040-1EC687C1013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29" y="1497810"/>
            <a:ext cx="7902341" cy="487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368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98922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Relation Schema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10460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4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CAA30E98-46AD-C4FA-8F20-87CE1F8DC587}"/>
              </a:ext>
            </a:extLst>
          </p:cNvPr>
          <p:cNvGrpSpPr/>
          <p:nvPr/>
        </p:nvGrpSpPr>
        <p:grpSpPr>
          <a:xfrm>
            <a:off x="359994" y="1499243"/>
            <a:ext cx="1488051" cy="1018098"/>
            <a:chOff x="359994" y="1499243"/>
            <a:chExt cx="1488051" cy="101809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AD3A1BE-744E-4E5C-BCEE-F5F1FBCBD9C9}"/>
                </a:ext>
              </a:extLst>
            </p:cNvPr>
            <p:cNvSpPr/>
            <p:nvPr/>
          </p:nvSpPr>
          <p:spPr>
            <a:xfrm>
              <a:off x="359994" y="1499243"/>
              <a:ext cx="1488051" cy="612738"/>
            </a:xfrm>
            <a:prstGeom prst="rect">
              <a:avLst/>
            </a:prstGeom>
            <a:solidFill>
              <a:schemeClr val="accent2"/>
            </a:solidFill>
            <a:ln>
              <a:solidFill>
                <a:srgbClr val="FBCE0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2ED3BB2E-858D-4334-822E-BC45EDB38328}"/>
                </a:ext>
              </a:extLst>
            </p:cNvPr>
            <p:cNvSpPr txBox="1"/>
            <p:nvPr/>
          </p:nvSpPr>
          <p:spPr>
            <a:xfrm>
              <a:off x="720000" y="1532740"/>
              <a:ext cx="1008204" cy="98460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학부모</a:t>
              </a:r>
              <a:endParaRPr lang="en-US" altLang="ko-KR" spc="-150" dirty="0"/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3B798C-E9C7-4CDE-9033-95EC514F5FA4}"/>
              </a:ext>
            </a:extLst>
          </p:cNvPr>
          <p:cNvSpPr/>
          <p:nvPr/>
        </p:nvSpPr>
        <p:spPr>
          <a:xfrm>
            <a:off x="359994" y="2612272"/>
            <a:ext cx="1488051" cy="626461"/>
          </a:xfrm>
          <a:prstGeom prst="rect">
            <a:avLst/>
          </a:prstGeom>
          <a:solidFill>
            <a:schemeClr val="accent2"/>
          </a:solidFill>
          <a:ln>
            <a:solidFill>
              <a:srgbClr val="FBCE0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4E731A7-22E4-46A0-B945-DDE5DD75ED2C}"/>
              </a:ext>
            </a:extLst>
          </p:cNvPr>
          <p:cNvSpPr txBox="1"/>
          <p:nvPr/>
        </p:nvSpPr>
        <p:spPr>
          <a:xfrm>
            <a:off x="733110" y="2664015"/>
            <a:ext cx="1008204" cy="1010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0">
              <a:lnSpc>
                <a:spcPct val="150000"/>
              </a:lnSpc>
            </a:pPr>
            <a:r>
              <a:rPr lang="ko-KR" altLang="en-US" spc="-150" dirty="0"/>
              <a:t>유치원</a:t>
            </a:r>
            <a:endParaRPr lang="en-US" altLang="ko-KR" spc="-150" dirty="0"/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EB13775-2738-4333-B1CA-9DE20A464C9A}"/>
              </a:ext>
            </a:extLst>
          </p:cNvPr>
          <p:cNvGrpSpPr/>
          <p:nvPr/>
        </p:nvGrpSpPr>
        <p:grpSpPr>
          <a:xfrm>
            <a:off x="2211936" y="1499242"/>
            <a:ext cx="1297008" cy="617456"/>
            <a:chOff x="2249924" y="1501541"/>
            <a:chExt cx="1297008" cy="617456"/>
          </a:xfrm>
        </p:grpSpPr>
        <p:sp>
          <p:nvSpPr>
            <p:cNvPr id="8" name="타원 7">
              <a:extLst>
                <a:ext uri="{FF2B5EF4-FFF2-40B4-BE49-F238E27FC236}">
                  <a16:creationId xmlns:a16="http://schemas.microsoft.com/office/drawing/2014/main" id="{80649FE7-4F98-41F8-9AC0-0B687A584397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631383E-F838-43F7-BCD7-AE6392E3A70E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u="sng" spc="-150" dirty="0"/>
                <a:t>학부모</a:t>
              </a:r>
              <a:r>
                <a:rPr lang="en-US" altLang="ko-KR" u="sng" spc="-150" dirty="0"/>
                <a:t>ID</a:t>
              </a: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7CC69A03-82A2-477A-8EB4-758394B9D748}"/>
              </a:ext>
            </a:extLst>
          </p:cNvPr>
          <p:cNvGrpSpPr/>
          <p:nvPr/>
        </p:nvGrpSpPr>
        <p:grpSpPr>
          <a:xfrm>
            <a:off x="8082531" y="1499242"/>
            <a:ext cx="1297008" cy="617456"/>
            <a:chOff x="7169688" y="1473816"/>
            <a:chExt cx="1297008" cy="617456"/>
          </a:xfrm>
        </p:grpSpPr>
        <p:sp>
          <p:nvSpPr>
            <p:cNvPr id="35" name="타원 34">
              <a:extLst>
                <a:ext uri="{FF2B5EF4-FFF2-40B4-BE49-F238E27FC236}">
                  <a16:creationId xmlns:a16="http://schemas.microsoft.com/office/drawing/2014/main" id="{8860003D-D34A-4895-A759-43178983AEC7}"/>
                </a:ext>
              </a:extLst>
            </p:cNvPr>
            <p:cNvSpPr/>
            <p:nvPr/>
          </p:nvSpPr>
          <p:spPr>
            <a:xfrm>
              <a:off x="7169688" y="1473816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59DE02C8-D9FC-4DF0-8266-6EA9831ECE29}"/>
                </a:ext>
              </a:extLst>
            </p:cNvPr>
            <p:cNvSpPr txBox="1"/>
            <p:nvPr/>
          </p:nvSpPr>
          <p:spPr>
            <a:xfrm>
              <a:off x="7191689" y="1528255"/>
              <a:ext cx="1253005" cy="523220"/>
            </a:xfrm>
            <a:prstGeom prst="rect">
              <a:avLst/>
            </a:prstGeom>
            <a:noFill/>
          </p:spPr>
          <p:txBody>
            <a:bodyPr wrap="square" rtlCol="0" anchor="ctr">
              <a:spAutoFit/>
            </a:bodyPr>
            <a:lstStyle/>
            <a:p>
              <a:pPr algn="ctr" latinLnBrk="0"/>
              <a:r>
                <a:rPr lang="ko-KR" altLang="en-US" sz="1400" spc="-150" dirty="0"/>
                <a:t>선호유치원 </a:t>
              </a:r>
              <a:r>
                <a:rPr lang="en-US" altLang="ko-KR" sz="1400" spc="-150" dirty="0"/>
                <a:t>TYPE</a:t>
              </a:r>
            </a:p>
          </p:txBody>
        </p:sp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FFB9884A-69FD-4C12-9531-E4805B5D2C89}"/>
              </a:ext>
            </a:extLst>
          </p:cNvPr>
          <p:cNvGrpSpPr/>
          <p:nvPr/>
        </p:nvGrpSpPr>
        <p:grpSpPr>
          <a:xfrm>
            <a:off x="2206493" y="3476772"/>
            <a:ext cx="1297008" cy="617456"/>
            <a:chOff x="2249924" y="1501541"/>
            <a:chExt cx="1297008" cy="617456"/>
          </a:xfrm>
        </p:grpSpPr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17D46406-A2B9-4F86-BBFC-359D06DFEF7C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D4CE1A16-BBF8-42B7-9422-9BFCA35F26B2}"/>
                </a:ext>
              </a:extLst>
            </p:cNvPr>
            <p:cNvSpPr txBox="1"/>
            <p:nvPr/>
          </p:nvSpPr>
          <p:spPr>
            <a:xfrm>
              <a:off x="2404305" y="1630840"/>
              <a:ext cx="100820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pc="-150" dirty="0" err="1"/>
                <a:t>관심수</a:t>
              </a:r>
              <a:endParaRPr lang="en-US" altLang="ko-KR" spc="-150" dirty="0"/>
            </a:p>
          </p:txBody>
        </p:sp>
      </p:grpSp>
      <p:grpSp>
        <p:nvGrpSpPr>
          <p:cNvPr id="63" name="그룹 62">
            <a:extLst>
              <a:ext uri="{FF2B5EF4-FFF2-40B4-BE49-F238E27FC236}">
                <a16:creationId xmlns:a16="http://schemas.microsoft.com/office/drawing/2014/main" id="{9DD53D1F-674C-4DA0-AF3E-6C2287500A77}"/>
              </a:ext>
            </a:extLst>
          </p:cNvPr>
          <p:cNvGrpSpPr/>
          <p:nvPr/>
        </p:nvGrpSpPr>
        <p:grpSpPr>
          <a:xfrm>
            <a:off x="3657882" y="5565700"/>
            <a:ext cx="1297008" cy="617456"/>
            <a:chOff x="2249924" y="1501541"/>
            <a:chExt cx="1297008" cy="617456"/>
          </a:xfrm>
        </p:grpSpPr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A8B6B7C1-BDF9-4829-B8C8-2422BC522C86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D74FC222-3190-480B-A3CA-AA4F923AFEC4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u="sng" spc="-150" dirty="0"/>
                <a:t>유치원</a:t>
              </a:r>
              <a:r>
                <a:rPr lang="en-US" altLang="ko-KR" u="sng" spc="-150" dirty="0"/>
                <a:t>ID</a:t>
              </a:r>
            </a:p>
          </p:txBody>
        </p:sp>
      </p:grpSp>
      <p:grpSp>
        <p:nvGrpSpPr>
          <p:cNvPr id="78" name="그룹 77">
            <a:extLst>
              <a:ext uri="{FF2B5EF4-FFF2-40B4-BE49-F238E27FC236}">
                <a16:creationId xmlns:a16="http://schemas.microsoft.com/office/drawing/2014/main" id="{392DA0DF-0B5D-46F5-95CC-AB9F8FD33DEC}"/>
              </a:ext>
            </a:extLst>
          </p:cNvPr>
          <p:cNvGrpSpPr/>
          <p:nvPr/>
        </p:nvGrpSpPr>
        <p:grpSpPr>
          <a:xfrm>
            <a:off x="2214223" y="5551152"/>
            <a:ext cx="1297008" cy="617456"/>
            <a:chOff x="2249924" y="1501541"/>
            <a:chExt cx="1297008" cy="617456"/>
          </a:xfrm>
        </p:grpSpPr>
        <p:sp>
          <p:nvSpPr>
            <p:cNvPr id="79" name="타원 78">
              <a:extLst>
                <a:ext uri="{FF2B5EF4-FFF2-40B4-BE49-F238E27FC236}">
                  <a16:creationId xmlns:a16="http://schemas.microsoft.com/office/drawing/2014/main" id="{33781493-C2CD-47AF-BC2E-38F56E8ABDD8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0" name="TextBox 79">
              <a:extLst>
                <a:ext uri="{FF2B5EF4-FFF2-40B4-BE49-F238E27FC236}">
                  <a16:creationId xmlns:a16="http://schemas.microsoft.com/office/drawing/2014/main" id="{0FDC4100-6087-420B-895E-B54C139C00DA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u="sng" spc="-150" dirty="0"/>
                <a:t>학부모</a:t>
              </a:r>
              <a:r>
                <a:rPr lang="en-US" altLang="ko-KR" u="sng" spc="-150" dirty="0"/>
                <a:t>ID</a:t>
              </a:r>
            </a:p>
          </p:txBody>
        </p:sp>
      </p:grpSp>
      <p:grpSp>
        <p:nvGrpSpPr>
          <p:cNvPr id="84" name="그룹 83">
            <a:extLst>
              <a:ext uri="{FF2B5EF4-FFF2-40B4-BE49-F238E27FC236}">
                <a16:creationId xmlns:a16="http://schemas.microsoft.com/office/drawing/2014/main" id="{A55AABEB-D773-4966-92F2-52B4DD895974}"/>
              </a:ext>
            </a:extLst>
          </p:cNvPr>
          <p:cNvGrpSpPr/>
          <p:nvPr/>
        </p:nvGrpSpPr>
        <p:grpSpPr>
          <a:xfrm>
            <a:off x="5128817" y="5565700"/>
            <a:ext cx="1325556" cy="617456"/>
            <a:chOff x="2249924" y="1501541"/>
            <a:chExt cx="1325556" cy="617456"/>
          </a:xfrm>
        </p:grpSpPr>
        <p:sp>
          <p:nvSpPr>
            <p:cNvPr id="85" name="타원 84">
              <a:extLst>
                <a:ext uri="{FF2B5EF4-FFF2-40B4-BE49-F238E27FC236}">
                  <a16:creationId xmlns:a16="http://schemas.microsoft.com/office/drawing/2014/main" id="{0BB056EE-4091-412D-B094-003C187B688C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6" name="TextBox 85">
              <a:extLst>
                <a:ext uri="{FF2B5EF4-FFF2-40B4-BE49-F238E27FC236}">
                  <a16:creationId xmlns:a16="http://schemas.microsoft.com/office/drawing/2014/main" id="{0A100DCF-07AE-4641-99AA-68FDE8EAB7D0}"/>
                </a:ext>
              </a:extLst>
            </p:cNvPr>
            <p:cNvSpPr txBox="1"/>
            <p:nvPr/>
          </p:nvSpPr>
          <p:spPr>
            <a:xfrm>
              <a:off x="2362973" y="1544599"/>
              <a:ext cx="1212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/>
              <a:r>
                <a:rPr lang="ko-KR" altLang="en-US" sz="1400" spc="-150" dirty="0"/>
                <a:t>      선발결과</a:t>
              </a:r>
              <a:endParaRPr lang="en-US" altLang="ko-KR" sz="1400" spc="-150" dirty="0"/>
            </a:p>
            <a:p>
              <a:pPr algn="just" latinLnBrk="0"/>
              <a:r>
                <a:rPr lang="en-US" altLang="ko-KR" sz="1400" spc="-150" dirty="0"/>
                <a:t>(</a:t>
              </a:r>
              <a:r>
                <a:rPr lang="ko-KR" altLang="en-US" sz="1400" spc="-150" dirty="0"/>
                <a:t>최초대기순위</a:t>
              </a:r>
              <a:r>
                <a:rPr lang="en-US" altLang="ko-KR" sz="1400" spc="-150" dirty="0"/>
                <a:t>)</a:t>
              </a:r>
            </a:p>
          </p:txBody>
        </p:sp>
      </p:grp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681E69DB-C396-495A-9C0B-A90E259DE2C4}"/>
              </a:ext>
            </a:extLst>
          </p:cNvPr>
          <p:cNvGrpSpPr/>
          <p:nvPr/>
        </p:nvGrpSpPr>
        <p:grpSpPr>
          <a:xfrm>
            <a:off x="6638217" y="5571265"/>
            <a:ext cx="1297008" cy="617456"/>
            <a:chOff x="2249924" y="1501541"/>
            <a:chExt cx="1297008" cy="617456"/>
          </a:xfrm>
        </p:grpSpPr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9FAECCF8-BC26-4E19-843D-5F57F6CD6311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none"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9" name="TextBox 88">
              <a:extLst>
                <a:ext uri="{FF2B5EF4-FFF2-40B4-BE49-F238E27FC236}">
                  <a16:creationId xmlns:a16="http://schemas.microsoft.com/office/drawing/2014/main" id="{8FD2BA46-9067-4710-95A5-165DFCE059D7}"/>
                </a:ext>
              </a:extLst>
            </p:cNvPr>
            <p:cNvSpPr txBox="1"/>
            <p:nvPr/>
          </p:nvSpPr>
          <p:spPr>
            <a:xfrm>
              <a:off x="2329884" y="1643921"/>
              <a:ext cx="1184940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just" latinLnBrk="0"/>
              <a:r>
                <a:rPr lang="ko-KR" altLang="en-US" sz="1600" spc="-150" dirty="0"/>
                <a:t>현재대기순위</a:t>
              </a:r>
              <a:endParaRPr lang="en-US" altLang="ko-KR" sz="1600" spc="-150" dirty="0"/>
            </a:p>
          </p:txBody>
        </p:sp>
      </p:grp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8E0835D9-9546-40A2-93A0-BB571402ED55}"/>
              </a:ext>
            </a:extLst>
          </p:cNvPr>
          <p:cNvGrpSpPr/>
          <p:nvPr/>
        </p:nvGrpSpPr>
        <p:grpSpPr>
          <a:xfrm>
            <a:off x="8104532" y="5551152"/>
            <a:ext cx="1297008" cy="617456"/>
            <a:chOff x="2249924" y="1501541"/>
            <a:chExt cx="1297008" cy="617456"/>
          </a:xfrm>
        </p:grpSpPr>
        <p:sp>
          <p:nvSpPr>
            <p:cNvPr id="97" name="타원 96">
              <a:extLst>
                <a:ext uri="{FF2B5EF4-FFF2-40B4-BE49-F238E27FC236}">
                  <a16:creationId xmlns:a16="http://schemas.microsoft.com/office/drawing/2014/main" id="{8916CA15-80D3-4A8B-88F9-0FE5A90AB05A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8" name="TextBox 97">
              <a:extLst>
                <a:ext uri="{FF2B5EF4-FFF2-40B4-BE49-F238E27FC236}">
                  <a16:creationId xmlns:a16="http://schemas.microsoft.com/office/drawing/2014/main" id="{7BE6F0E7-E7E0-4B3A-AE8C-8CC1AB0BECF6}"/>
                </a:ext>
              </a:extLst>
            </p:cNvPr>
            <p:cNvSpPr txBox="1"/>
            <p:nvPr/>
          </p:nvSpPr>
          <p:spPr>
            <a:xfrm>
              <a:off x="2414955" y="153667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등록여부</a:t>
              </a:r>
              <a:endParaRPr lang="en-US" altLang="ko-KR" spc="-150" dirty="0"/>
            </a:p>
          </p:txBody>
        </p:sp>
      </p:grp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6C26D71-5CB8-1346-117E-368D4E4D88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8</a:t>
            </a:fld>
            <a:endParaRPr lang="ko-KR" altLang="en-US" dirty="0"/>
          </a:p>
        </p:txBody>
      </p:sp>
      <p:grpSp>
        <p:nvGrpSpPr>
          <p:cNvPr id="105" name="그룹 104">
            <a:extLst>
              <a:ext uri="{FF2B5EF4-FFF2-40B4-BE49-F238E27FC236}">
                <a16:creationId xmlns:a16="http://schemas.microsoft.com/office/drawing/2014/main" id="{BC652E64-8E02-42BA-A302-03E29E4757D4}"/>
              </a:ext>
            </a:extLst>
          </p:cNvPr>
          <p:cNvGrpSpPr/>
          <p:nvPr/>
        </p:nvGrpSpPr>
        <p:grpSpPr>
          <a:xfrm>
            <a:off x="359994" y="4454509"/>
            <a:ext cx="1536326" cy="617456"/>
            <a:chOff x="359998" y="6118624"/>
            <a:chExt cx="1536326" cy="617456"/>
          </a:xfrm>
        </p:grpSpPr>
        <p:sp>
          <p:nvSpPr>
            <p:cNvPr id="107" name="직사각형 106">
              <a:extLst>
                <a:ext uri="{FF2B5EF4-FFF2-40B4-BE49-F238E27FC236}">
                  <a16:creationId xmlns:a16="http://schemas.microsoft.com/office/drawing/2014/main" id="{18667874-A2F2-4463-9FC3-3418AD941C39}"/>
                </a:ext>
              </a:extLst>
            </p:cNvPr>
            <p:cNvSpPr/>
            <p:nvPr/>
          </p:nvSpPr>
          <p:spPr>
            <a:xfrm>
              <a:off x="359998" y="6118624"/>
              <a:ext cx="1488051" cy="617456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7B5A2BD2-5D94-4EE5-BF73-DF8097542D1A}"/>
                </a:ext>
              </a:extLst>
            </p:cNvPr>
            <p:cNvSpPr txBox="1"/>
            <p:nvPr/>
          </p:nvSpPr>
          <p:spPr>
            <a:xfrm>
              <a:off x="408273" y="6174999"/>
              <a:ext cx="1488051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시스템 관리자</a:t>
              </a:r>
              <a:endParaRPr lang="en-US" altLang="ko-KR" spc="-150" dirty="0"/>
            </a:p>
          </p:txBody>
        </p:sp>
      </p:grp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09B00F24-81BD-49CD-8550-3729A195BD0B}"/>
              </a:ext>
            </a:extLst>
          </p:cNvPr>
          <p:cNvGrpSpPr/>
          <p:nvPr/>
        </p:nvGrpSpPr>
        <p:grpSpPr>
          <a:xfrm>
            <a:off x="3649751" y="4436098"/>
            <a:ext cx="1326204" cy="617456"/>
            <a:chOff x="2249924" y="1501541"/>
            <a:chExt cx="1326204" cy="617456"/>
          </a:xfrm>
        </p:grpSpPr>
        <p:sp>
          <p:nvSpPr>
            <p:cNvPr id="110" name="타원 109">
              <a:extLst>
                <a:ext uri="{FF2B5EF4-FFF2-40B4-BE49-F238E27FC236}">
                  <a16:creationId xmlns:a16="http://schemas.microsoft.com/office/drawing/2014/main" id="{35F70E4E-2640-4BCC-B57A-ABE8254B7087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6E8F0BB7-EA6C-4C26-9866-6E483B0D7A7B}"/>
                </a:ext>
              </a:extLst>
            </p:cNvPr>
            <p:cNvSpPr txBox="1"/>
            <p:nvPr/>
          </p:nvSpPr>
          <p:spPr>
            <a:xfrm>
              <a:off x="2363621" y="1659492"/>
              <a:ext cx="12125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/>
              <a:r>
                <a:rPr lang="ko-KR" altLang="en-US" sz="1400" spc="-150" dirty="0"/>
                <a:t>선발시작날짜</a:t>
              </a:r>
              <a:endParaRPr lang="en-US" altLang="ko-KR" sz="1400" spc="-150" dirty="0"/>
            </a:p>
          </p:txBody>
        </p:sp>
      </p:grpSp>
      <p:grpSp>
        <p:nvGrpSpPr>
          <p:cNvPr id="125" name="그룹 124">
            <a:extLst>
              <a:ext uri="{FF2B5EF4-FFF2-40B4-BE49-F238E27FC236}">
                <a16:creationId xmlns:a16="http://schemas.microsoft.com/office/drawing/2014/main" id="{A77BBF44-76C1-4099-8EE0-B974B53EE7FC}"/>
              </a:ext>
            </a:extLst>
          </p:cNvPr>
          <p:cNvGrpSpPr/>
          <p:nvPr/>
        </p:nvGrpSpPr>
        <p:grpSpPr>
          <a:xfrm>
            <a:off x="2214223" y="4455958"/>
            <a:ext cx="1297008" cy="617456"/>
            <a:chOff x="8825457" y="1481138"/>
            <a:chExt cx="1297008" cy="617456"/>
          </a:xfrm>
        </p:grpSpPr>
        <p:sp>
          <p:nvSpPr>
            <p:cNvPr id="126" name="타원 125">
              <a:extLst>
                <a:ext uri="{FF2B5EF4-FFF2-40B4-BE49-F238E27FC236}">
                  <a16:creationId xmlns:a16="http://schemas.microsoft.com/office/drawing/2014/main" id="{13F11D5F-AB15-4E50-90D5-EBDDBBC217ED}"/>
                </a:ext>
              </a:extLst>
            </p:cNvPr>
            <p:cNvSpPr/>
            <p:nvPr/>
          </p:nvSpPr>
          <p:spPr>
            <a:xfrm>
              <a:off x="8825457" y="1481138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109BBCFE-F955-4202-9A47-166334649FEE}"/>
                </a:ext>
              </a:extLst>
            </p:cNvPr>
            <p:cNvSpPr txBox="1"/>
            <p:nvPr/>
          </p:nvSpPr>
          <p:spPr>
            <a:xfrm>
              <a:off x="9031244" y="1511884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en-US" altLang="ko-KR" u="sng" spc="-150" dirty="0" err="1"/>
                <a:t>recordID</a:t>
              </a:r>
              <a:endParaRPr lang="en-US" altLang="ko-KR" u="sng" spc="-150" dirty="0"/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D484216E-9590-4CF9-8B72-ECB92F0BBF9B}"/>
              </a:ext>
            </a:extLst>
          </p:cNvPr>
          <p:cNvGrpSpPr/>
          <p:nvPr/>
        </p:nvGrpSpPr>
        <p:grpSpPr>
          <a:xfrm>
            <a:off x="359993" y="5521483"/>
            <a:ext cx="1488051" cy="661673"/>
            <a:chOff x="371086" y="5376748"/>
            <a:chExt cx="1488051" cy="661673"/>
          </a:xfrm>
        </p:grpSpPr>
        <p:sp>
          <p:nvSpPr>
            <p:cNvPr id="133" name="직사각형 132">
              <a:extLst>
                <a:ext uri="{FF2B5EF4-FFF2-40B4-BE49-F238E27FC236}">
                  <a16:creationId xmlns:a16="http://schemas.microsoft.com/office/drawing/2014/main" id="{38AAB657-2C9D-4052-BBDE-F16CCD2E7964}"/>
                </a:ext>
              </a:extLst>
            </p:cNvPr>
            <p:cNvSpPr/>
            <p:nvPr/>
          </p:nvSpPr>
          <p:spPr>
            <a:xfrm>
              <a:off x="371086" y="5376748"/>
              <a:ext cx="1488051" cy="66167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0" name="순서도: 판단 129">
              <a:extLst>
                <a:ext uri="{FF2B5EF4-FFF2-40B4-BE49-F238E27FC236}">
                  <a16:creationId xmlns:a16="http://schemas.microsoft.com/office/drawing/2014/main" id="{D3A1648E-F5EE-44CC-B7D1-AC664BDAE008}"/>
                </a:ext>
              </a:extLst>
            </p:cNvPr>
            <p:cNvSpPr/>
            <p:nvPr/>
          </p:nvSpPr>
          <p:spPr>
            <a:xfrm>
              <a:off x="371086" y="5391870"/>
              <a:ext cx="1488051" cy="646551"/>
            </a:xfrm>
            <a:prstGeom prst="flowChartDecision">
              <a:avLst/>
            </a:prstGeom>
            <a:solidFill>
              <a:schemeClr val="bg1">
                <a:lumMod val="85000"/>
              </a:schemeClr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1" name="TextBox 130">
              <a:extLst>
                <a:ext uri="{FF2B5EF4-FFF2-40B4-BE49-F238E27FC236}">
                  <a16:creationId xmlns:a16="http://schemas.microsoft.com/office/drawing/2014/main" id="{AE829B2D-BCED-4624-B3B1-C9E026715F84}"/>
                </a:ext>
              </a:extLst>
            </p:cNvPr>
            <p:cNvSpPr txBox="1"/>
            <p:nvPr/>
          </p:nvSpPr>
          <p:spPr>
            <a:xfrm>
              <a:off x="647568" y="5543054"/>
              <a:ext cx="91290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dirty="0"/>
                <a:t>지원</a:t>
              </a:r>
            </a:p>
          </p:txBody>
        </p:sp>
      </p:grpSp>
      <p:grpSp>
        <p:nvGrpSpPr>
          <p:cNvPr id="93" name="그룹 92">
            <a:extLst>
              <a:ext uri="{FF2B5EF4-FFF2-40B4-BE49-F238E27FC236}">
                <a16:creationId xmlns:a16="http://schemas.microsoft.com/office/drawing/2014/main" id="{5297CCB7-3E7A-45DE-ADB6-BC43E1F25B76}"/>
              </a:ext>
            </a:extLst>
          </p:cNvPr>
          <p:cNvGrpSpPr/>
          <p:nvPr/>
        </p:nvGrpSpPr>
        <p:grpSpPr>
          <a:xfrm>
            <a:off x="3638269" y="1497313"/>
            <a:ext cx="1297008" cy="617456"/>
            <a:chOff x="2249924" y="1501541"/>
            <a:chExt cx="1297008" cy="617456"/>
          </a:xfrm>
        </p:grpSpPr>
        <p:sp>
          <p:nvSpPr>
            <p:cNvPr id="94" name="타원 93">
              <a:extLst>
                <a:ext uri="{FF2B5EF4-FFF2-40B4-BE49-F238E27FC236}">
                  <a16:creationId xmlns:a16="http://schemas.microsoft.com/office/drawing/2014/main" id="{D8BDFAC1-D2A6-4241-8FBD-8FE9E432A519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2AD777EF-F1D7-4B4C-9920-AC3A496D48DD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설립유형</a:t>
              </a:r>
              <a:endParaRPr lang="en-US" altLang="ko-KR" spc="-150" dirty="0"/>
            </a:p>
          </p:txBody>
        </p:sp>
      </p:grp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9B8FB6BB-01BF-47DE-8918-A336FA6CDDE8}"/>
              </a:ext>
            </a:extLst>
          </p:cNvPr>
          <p:cNvGrpSpPr/>
          <p:nvPr/>
        </p:nvGrpSpPr>
        <p:grpSpPr>
          <a:xfrm>
            <a:off x="5122462" y="1497313"/>
            <a:ext cx="1297008" cy="617456"/>
            <a:chOff x="2249924" y="1501541"/>
            <a:chExt cx="1297008" cy="617456"/>
          </a:xfrm>
        </p:grpSpPr>
        <p:sp>
          <p:nvSpPr>
            <p:cNvPr id="100" name="타원 99">
              <a:extLst>
                <a:ext uri="{FF2B5EF4-FFF2-40B4-BE49-F238E27FC236}">
                  <a16:creationId xmlns:a16="http://schemas.microsoft.com/office/drawing/2014/main" id="{5F1296E3-4D7C-4866-8E23-2C7D1252E47C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31FAD301-6F23-466E-92FE-0344C46300EB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 err="1"/>
                <a:t>돌봄유형</a:t>
              </a:r>
              <a:endParaRPr lang="en-US" altLang="ko-KR" spc="-150" dirty="0"/>
            </a:p>
          </p:txBody>
        </p:sp>
      </p:grp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3E314012-EE61-4F15-B6F1-27D5A912CF16}"/>
              </a:ext>
            </a:extLst>
          </p:cNvPr>
          <p:cNvGrpSpPr/>
          <p:nvPr/>
        </p:nvGrpSpPr>
        <p:grpSpPr>
          <a:xfrm>
            <a:off x="6598338" y="1496884"/>
            <a:ext cx="1297008" cy="617456"/>
            <a:chOff x="2249924" y="1501541"/>
            <a:chExt cx="1297008" cy="617456"/>
          </a:xfrm>
        </p:grpSpPr>
        <p:sp>
          <p:nvSpPr>
            <p:cNvPr id="103" name="타원 102">
              <a:extLst>
                <a:ext uri="{FF2B5EF4-FFF2-40B4-BE49-F238E27FC236}">
                  <a16:creationId xmlns:a16="http://schemas.microsoft.com/office/drawing/2014/main" id="{B0FE07B3-4CE0-4E29-B64F-1FD3B5F76393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0593095-A0BF-463D-B944-B6EFB1CB1ED9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차량유무</a:t>
              </a:r>
              <a:endParaRPr lang="en-US" altLang="ko-KR" spc="-150" dirty="0"/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CA89EE11-9D96-4F6B-9C4E-7E877D4EC197}"/>
              </a:ext>
            </a:extLst>
          </p:cNvPr>
          <p:cNvGrpSpPr/>
          <p:nvPr/>
        </p:nvGrpSpPr>
        <p:grpSpPr>
          <a:xfrm>
            <a:off x="9566724" y="1494525"/>
            <a:ext cx="1297008" cy="617456"/>
            <a:chOff x="9566724" y="1494525"/>
            <a:chExt cx="1297008" cy="617456"/>
          </a:xfrm>
        </p:grpSpPr>
        <p:grpSp>
          <p:nvGrpSpPr>
            <p:cNvPr id="106" name="그룹 105">
              <a:extLst>
                <a:ext uri="{FF2B5EF4-FFF2-40B4-BE49-F238E27FC236}">
                  <a16:creationId xmlns:a16="http://schemas.microsoft.com/office/drawing/2014/main" id="{7C008392-D7C2-4F34-895B-BC53C5BC8A28}"/>
                </a:ext>
              </a:extLst>
            </p:cNvPr>
            <p:cNvGrpSpPr/>
            <p:nvPr/>
          </p:nvGrpSpPr>
          <p:grpSpPr>
            <a:xfrm>
              <a:off x="9566724" y="1494525"/>
              <a:ext cx="1297008" cy="617456"/>
              <a:chOff x="2249924" y="1501541"/>
              <a:chExt cx="1297008" cy="617456"/>
            </a:xfrm>
          </p:grpSpPr>
          <p:sp>
            <p:nvSpPr>
              <p:cNvPr id="117" name="타원 116">
                <a:extLst>
                  <a:ext uri="{FF2B5EF4-FFF2-40B4-BE49-F238E27FC236}">
                    <a16:creationId xmlns:a16="http://schemas.microsoft.com/office/drawing/2014/main" id="{B62E5CDB-7413-4DFA-82FF-FEE3F91A3DE1}"/>
                  </a:ext>
                </a:extLst>
              </p:cNvPr>
              <p:cNvSpPr/>
              <p:nvPr/>
            </p:nvSpPr>
            <p:spPr>
              <a:xfrm>
                <a:off x="2249924" y="1501541"/>
                <a:ext cx="1297008" cy="6174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7C83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8" name="TextBox 117">
                <a:extLst>
                  <a:ext uri="{FF2B5EF4-FFF2-40B4-BE49-F238E27FC236}">
                    <a16:creationId xmlns:a16="http://schemas.microsoft.com/office/drawing/2014/main" id="{A25D4FF2-C218-46A6-83F5-92133874D0D8}"/>
                  </a:ext>
                </a:extLst>
              </p:cNvPr>
              <p:cNvSpPr txBox="1"/>
              <p:nvPr/>
            </p:nvSpPr>
            <p:spPr>
              <a:xfrm>
                <a:off x="2434205" y="1555923"/>
                <a:ext cx="1008204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latinLnBrk="0">
                  <a:lnSpc>
                    <a:spcPct val="150000"/>
                  </a:lnSpc>
                </a:pPr>
                <a:r>
                  <a:rPr lang="en-US" altLang="ko-KR" spc="-150" dirty="0" err="1"/>
                  <a:t>recordID</a:t>
                </a:r>
                <a:endParaRPr lang="en-US" altLang="ko-KR" spc="-150" dirty="0"/>
              </a:p>
            </p:txBody>
          </p:sp>
        </p:grpSp>
        <p:cxnSp>
          <p:nvCxnSpPr>
            <p:cNvPr id="112" name="직선 연결선 111">
              <a:extLst>
                <a:ext uri="{FF2B5EF4-FFF2-40B4-BE49-F238E27FC236}">
                  <a16:creationId xmlns:a16="http://schemas.microsoft.com/office/drawing/2014/main" id="{F48B6A3E-C385-4BAF-9705-B8C8CFB91C85}"/>
                </a:ext>
              </a:extLst>
            </p:cNvPr>
            <p:cNvCxnSpPr>
              <a:cxnSpLocks/>
            </p:cNvCxnSpPr>
            <p:nvPr/>
          </p:nvCxnSpPr>
          <p:spPr>
            <a:xfrm>
              <a:off x="9835834" y="1936854"/>
              <a:ext cx="75878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9" name="그룹 118">
            <a:extLst>
              <a:ext uri="{FF2B5EF4-FFF2-40B4-BE49-F238E27FC236}">
                <a16:creationId xmlns:a16="http://schemas.microsoft.com/office/drawing/2014/main" id="{0045BCAA-9FDF-4376-B191-D4DA4A23A594}"/>
              </a:ext>
            </a:extLst>
          </p:cNvPr>
          <p:cNvGrpSpPr/>
          <p:nvPr/>
        </p:nvGrpSpPr>
        <p:grpSpPr>
          <a:xfrm>
            <a:off x="2209224" y="2612272"/>
            <a:ext cx="1297008" cy="617456"/>
            <a:chOff x="2249924" y="1501541"/>
            <a:chExt cx="1297008" cy="617456"/>
          </a:xfrm>
        </p:grpSpPr>
        <p:sp>
          <p:nvSpPr>
            <p:cNvPr id="120" name="타원 119">
              <a:extLst>
                <a:ext uri="{FF2B5EF4-FFF2-40B4-BE49-F238E27FC236}">
                  <a16:creationId xmlns:a16="http://schemas.microsoft.com/office/drawing/2014/main" id="{50BB2A37-1AB6-4600-A64A-14DA7AE9483B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2" name="TextBox 121">
              <a:extLst>
                <a:ext uri="{FF2B5EF4-FFF2-40B4-BE49-F238E27FC236}">
                  <a16:creationId xmlns:a16="http://schemas.microsoft.com/office/drawing/2014/main" id="{39B5BB31-445B-4E8B-A4C5-65682D4F7C5C}"/>
                </a:ext>
              </a:extLst>
            </p:cNvPr>
            <p:cNvSpPr txBox="1"/>
            <p:nvPr/>
          </p:nvSpPr>
          <p:spPr>
            <a:xfrm>
              <a:off x="2434205" y="1555923"/>
              <a:ext cx="1008204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u="sng" spc="-150" dirty="0"/>
                <a:t>유치원</a:t>
              </a:r>
              <a:r>
                <a:rPr lang="en-US" altLang="ko-KR" u="sng" spc="-150" dirty="0"/>
                <a:t>ID</a:t>
              </a:r>
            </a:p>
          </p:txBody>
        </p:sp>
      </p:grpSp>
      <p:grpSp>
        <p:nvGrpSpPr>
          <p:cNvPr id="128" name="그룹 127">
            <a:extLst>
              <a:ext uri="{FF2B5EF4-FFF2-40B4-BE49-F238E27FC236}">
                <a16:creationId xmlns:a16="http://schemas.microsoft.com/office/drawing/2014/main" id="{F790A5B3-BCB1-4889-A5E4-5046BA3CFC57}"/>
              </a:ext>
            </a:extLst>
          </p:cNvPr>
          <p:cNvGrpSpPr/>
          <p:nvPr/>
        </p:nvGrpSpPr>
        <p:grpSpPr>
          <a:xfrm>
            <a:off x="3679713" y="2612272"/>
            <a:ext cx="1297008" cy="617456"/>
            <a:chOff x="2249924" y="1501541"/>
            <a:chExt cx="1297008" cy="617456"/>
          </a:xfrm>
        </p:grpSpPr>
        <p:sp>
          <p:nvSpPr>
            <p:cNvPr id="129" name="타원 128">
              <a:extLst>
                <a:ext uri="{FF2B5EF4-FFF2-40B4-BE49-F238E27FC236}">
                  <a16:creationId xmlns:a16="http://schemas.microsoft.com/office/drawing/2014/main" id="{FD0998B7-12F9-4AAC-907C-18AF58F15AC6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A0AD67B0-EC44-4BEB-84C9-D04125EF73D1}"/>
                </a:ext>
              </a:extLst>
            </p:cNvPr>
            <p:cNvSpPr txBox="1"/>
            <p:nvPr/>
          </p:nvSpPr>
          <p:spPr>
            <a:xfrm>
              <a:off x="2336148" y="1547028"/>
              <a:ext cx="1181685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pc="-150" dirty="0"/>
                <a:t>유치원이름</a:t>
              </a:r>
              <a:endParaRPr lang="en-US" altLang="ko-KR" spc="-150" dirty="0"/>
            </a:p>
          </p:txBody>
        </p:sp>
      </p:grpSp>
      <p:grpSp>
        <p:nvGrpSpPr>
          <p:cNvPr id="134" name="그룹 133">
            <a:extLst>
              <a:ext uri="{FF2B5EF4-FFF2-40B4-BE49-F238E27FC236}">
                <a16:creationId xmlns:a16="http://schemas.microsoft.com/office/drawing/2014/main" id="{E28B4B11-727A-46CF-9D58-B0D792FB521C}"/>
              </a:ext>
            </a:extLst>
          </p:cNvPr>
          <p:cNvGrpSpPr/>
          <p:nvPr/>
        </p:nvGrpSpPr>
        <p:grpSpPr>
          <a:xfrm>
            <a:off x="5122462" y="2621277"/>
            <a:ext cx="1297008" cy="617456"/>
            <a:chOff x="2249924" y="1501541"/>
            <a:chExt cx="1297008" cy="617456"/>
          </a:xfrm>
        </p:grpSpPr>
        <p:sp>
          <p:nvSpPr>
            <p:cNvPr id="135" name="타원 134">
              <a:extLst>
                <a:ext uri="{FF2B5EF4-FFF2-40B4-BE49-F238E27FC236}">
                  <a16:creationId xmlns:a16="http://schemas.microsoft.com/office/drawing/2014/main" id="{A40D3F76-6954-4079-B917-00F1EB868E8C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D564E0EF-9A05-49DA-8664-5F5BB87FFC28}"/>
                </a:ext>
              </a:extLst>
            </p:cNvPr>
            <p:cNvSpPr txBox="1"/>
            <p:nvPr/>
          </p:nvSpPr>
          <p:spPr>
            <a:xfrm>
              <a:off x="2351835" y="1567789"/>
              <a:ext cx="1181685" cy="4261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latinLnBrk="0">
                <a:lnSpc>
                  <a:spcPct val="150000"/>
                </a:lnSpc>
              </a:pPr>
              <a:r>
                <a:rPr lang="ko-KR" altLang="en-US" sz="1600" spc="-150" dirty="0"/>
                <a:t>유치원</a:t>
              </a:r>
              <a:r>
                <a:rPr lang="en-US" altLang="ko-KR" sz="1600" spc="-150" dirty="0"/>
                <a:t>TYPE</a:t>
              </a:r>
            </a:p>
          </p:txBody>
        </p:sp>
      </p:grpSp>
      <p:grpSp>
        <p:nvGrpSpPr>
          <p:cNvPr id="137" name="그룹 136">
            <a:extLst>
              <a:ext uri="{FF2B5EF4-FFF2-40B4-BE49-F238E27FC236}">
                <a16:creationId xmlns:a16="http://schemas.microsoft.com/office/drawing/2014/main" id="{68E8C405-5EC3-44A5-8F74-457CC885B5CE}"/>
              </a:ext>
            </a:extLst>
          </p:cNvPr>
          <p:cNvGrpSpPr/>
          <p:nvPr/>
        </p:nvGrpSpPr>
        <p:grpSpPr>
          <a:xfrm>
            <a:off x="6597411" y="2610500"/>
            <a:ext cx="1297008" cy="617456"/>
            <a:chOff x="2249924" y="1501541"/>
            <a:chExt cx="1297008" cy="617456"/>
          </a:xfrm>
        </p:grpSpPr>
        <p:sp>
          <p:nvSpPr>
            <p:cNvPr id="138" name="타원 137">
              <a:extLst>
                <a:ext uri="{FF2B5EF4-FFF2-40B4-BE49-F238E27FC236}">
                  <a16:creationId xmlns:a16="http://schemas.microsoft.com/office/drawing/2014/main" id="{1DECAEC2-8B3C-404C-8B4E-078AEB6F827C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A27F9A4C-A003-42FD-8122-ADFCF74FB27D}"/>
                </a:ext>
              </a:extLst>
            </p:cNvPr>
            <p:cNvSpPr txBox="1"/>
            <p:nvPr/>
          </p:nvSpPr>
          <p:spPr>
            <a:xfrm>
              <a:off x="2307585" y="1528819"/>
              <a:ext cx="1181685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ko-KR" altLang="en-US" spc="-150" dirty="0"/>
                <a:t>정원수</a:t>
              </a:r>
              <a:endParaRPr lang="en-US" altLang="ko-KR" spc="-150" dirty="0"/>
            </a:p>
          </p:txBody>
        </p:sp>
      </p:grpSp>
      <p:grpSp>
        <p:nvGrpSpPr>
          <p:cNvPr id="140" name="그룹 139">
            <a:extLst>
              <a:ext uri="{FF2B5EF4-FFF2-40B4-BE49-F238E27FC236}">
                <a16:creationId xmlns:a16="http://schemas.microsoft.com/office/drawing/2014/main" id="{9BF8C313-F0DE-4063-B691-142EC14E5EDD}"/>
              </a:ext>
            </a:extLst>
          </p:cNvPr>
          <p:cNvGrpSpPr/>
          <p:nvPr/>
        </p:nvGrpSpPr>
        <p:grpSpPr>
          <a:xfrm>
            <a:off x="8026748" y="2591867"/>
            <a:ext cx="1426532" cy="617456"/>
            <a:chOff x="2194141" y="1501541"/>
            <a:chExt cx="1426532" cy="617456"/>
          </a:xfrm>
        </p:grpSpPr>
        <p:sp>
          <p:nvSpPr>
            <p:cNvPr id="141" name="타원 140">
              <a:extLst>
                <a:ext uri="{FF2B5EF4-FFF2-40B4-BE49-F238E27FC236}">
                  <a16:creationId xmlns:a16="http://schemas.microsoft.com/office/drawing/2014/main" id="{BDF6308B-4FC8-49A3-9880-253FD5DE81E8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F6B36A2F-F1D8-4ECE-9FCC-45F1341E0437}"/>
                </a:ext>
              </a:extLst>
            </p:cNvPr>
            <p:cNvSpPr txBox="1"/>
            <p:nvPr/>
          </p:nvSpPr>
          <p:spPr>
            <a:xfrm>
              <a:off x="2194141" y="1545797"/>
              <a:ext cx="1426532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ko-KR" altLang="en-US" spc="-150" dirty="0" err="1"/>
                <a:t>지원학부모수</a:t>
              </a:r>
              <a:endParaRPr lang="en-US" altLang="ko-KR" spc="-150" dirty="0"/>
            </a:p>
          </p:txBody>
        </p:sp>
      </p:grpSp>
      <p:grpSp>
        <p:nvGrpSpPr>
          <p:cNvPr id="143" name="그룹 142">
            <a:extLst>
              <a:ext uri="{FF2B5EF4-FFF2-40B4-BE49-F238E27FC236}">
                <a16:creationId xmlns:a16="http://schemas.microsoft.com/office/drawing/2014/main" id="{04617BA9-2114-4C64-9242-A3D6332C2FBB}"/>
              </a:ext>
            </a:extLst>
          </p:cNvPr>
          <p:cNvGrpSpPr/>
          <p:nvPr/>
        </p:nvGrpSpPr>
        <p:grpSpPr>
          <a:xfrm>
            <a:off x="9550640" y="2590290"/>
            <a:ext cx="1426532" cy="617456"/>
            <a:chOff x="2194141" y="1501541"/>
            <a:chExt cx="1426532" cy="617456"/>
          </a:xfrm>
        </p:grpSpPr>
        <p:sp>
          <p:nvSpPr>
            <p:cNvPr id="144" name="타원 143">
              <a:extLst>
                <a:ext uri="{FF2B5EF4-FFF2-40B4-BE49-F238E27FC236}">
                  <a16:creationId xmlns:a16="http://schemas.microsoft.com/office/drawing/2014/main" id="{9423C534-0D52-450B-9451-DD8890958BC6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A9C83FD-3FD7-4B25-A552-20122F94D5DA}"/>
                </a:ext>
              </a:extLst>
            </p:cNvPr>
            <p:cNvSpPr txBox="1"/>
            <p:nvPr/>
          </p:nvSpPr>
          <p:spPr>
            <a:xfrm>
              <a:off x="2194141" y="1545797"/>
              <a:ext cx="1426532" cy="4678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>
                <a:lnSpc>
                  <a:spcPct val="150000"/>
                </a:lnSpc>
              </a:pPr>
              <a:r>
                <a:rPr lang="ko-KR" altLang="en-US" spc="-150" dirty="0" err="1"/>
                <a:t>등록학부모수</a:t>
              </a:r>
              <a:endParaRPr lang="en-US" altLang="ko-KR" spc="-150" dirty="0"/>
            </a:p>
          </p:txBody>
        </p:sp>
      </p:grpSp>
      <p:grpSp>
        <p:nvGrpSpPr>
          <p:cNvPr id="146" name="그룹 145">
            <a:extLst>
              <a:ext uri="{FF2B5EF4-FFF2-40B4-BE49-F238E27FC236}">
                <a16:creationId xmlns:a16="http://schemas.microsoft.com/office/drawing/2014/main" id="{E7717D2E-9142-4120-AA14-D56B59B70EFF}"/>
              </a:ext>
            </a:extLst>
          </p:cNvPr>
          <p:cNvGrpSpPr/>
          <p:nvPr/>
        </p:nvGrpSpPr>
        <p:grpSpPr>
          <a:xfrm>
            <a:off x="3657882" y="3476772"/>
            <a:ext cx="1297008" cy="617456"/>
            <a:chOff x="9566724" y="1494525"/>
            <a:chExt cx="1297008" cy="617456"/>
          </a:xfrm>
        </p:grpSpPr>
        <p:grpSp>
          <p:nvGrpSpPr>
            <p:cNvPr id="147" name="그룹 146">
              <a:extLst>
                <a:ext uri="{FF2B5EF4-FFF2-40B4-BE49-F238E27FC236}">
                  <a16:creationId xmlns:a16="http://schemas.microsoft.com/office/drawing/2014/main" id="{6DBC54B3-BE06-473B-A531-F1323A6782B1}"/>
                </a:ext>
              </a:extLst>
            </p:cNvPr>
            <p:cNvGrpSpPr/>
            <p:nvPr/>
          </p:nvGrpSpPr>
          <p:grpSpPr>
            <a:xfrm>
              <a:off x="9566724" y="1494525"/>
              <a:ext cx="1297008" cy="617456"/>
              <a:chOff x="2249924" y="1501541"/>
              <a:chExt cx="1297008" cy="617456"/>
            </a:xfrm>
          </p:grpSpPr>
          <p:sp>
            <p:nvSpPr>
              <p:cNvPr id="149" name="타원 148">
                <a:extLst>
                  <a:ext uri="{FF2B5EF4-FFF2-40B4-BE49-F238E27FC236}">
                    <a16:creationId xmlns:a16="http://schemas.microsoft.com/office/drawing/2014/main" id="{DF64CCE5-29F3-48DA-8D70-8E21C7C6182D}"/>
                  </a:ext>
                </a:extLst>
              </p:cNvPr>
              <p:cNvSpPr/>
              <p:nvPr/>
            </p:nvSpPr>
            <p:spPr>
              <a:xfrm>
                <a:off x="2249924" y="1501541"/>
                <a:ext cx="1297008" cy="617456"/>
              </a:xfrm>
              <a:prstGeom prst="ellipse">
                <a:avLst/>
              </a:prstGeom>
              <a:solidFill>
                <a:schemeClr val="bg2"/>
              </a:solidFill>
              <a:ln>
                <a:solidFill>
                  <a:srgbClr val="7C838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0" name="TextBox 149">
                <a:extLst>
                  <a:ext uri="{FF2B5EF4-FFF2-40B4-BE49-F238E27FC236}">
                    <a16:creationId xmlns:a16="http://schemas.microsoft.com/office/drawing/2014/main" id="{B758E0B3-8A2F-47FB-8498-9CA5C9601C6D}"/>
                  </a:ext>
                </a:extLst>
              </p:cNvPr>
              <p:cNvSpPr txBox="1"/>
              <p:nvPr/>
            </p:nvSpPr>
            <p:spPr>
              <a:xfrm>
                <a:off x="2434205" y="1555923"/>
                <a:ext cx="1008204" cy="46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 latinLnBrk="0">
                  <a:lnSpc>
                    <a:spcPct val="150000"/>
                  </a:lnSpc>
                </a:pPr>
                <a:r>
                  <a:rPr lang="en-US" altLang="ko-KR" spc="-150" dirty="0" err="1"/>
                  <a:t>recordID</a:t>
                </a:r>
                <a:endParaRPr lang="en-US" altLang="ko-KR" spc="-150" dirty="0"/>
              </a:p>
            </p:txBody>
          </p:sp>
        </p:grpSp>
        <p:cxnSp>
          <p:nvCxnSpPr>
            <p:cNvPr id="148" name="직선 연결선 147">
              <a:extLst>
                <a:ext uri="{FF2B5EF4-FFF2-40B4-BE49-F238E27FC236}">
                  <a16:creationId xmlns:a16="http://schemas.microsoft.com/office/drawing/2014/main" id="{38DCDFE6-A941-49D7-B1C3-636F2AE61A5C}"/>
                </a:ext>
              </a:extLst>
            </p:cNvPr>
            <p:cNvCxnSpPr>
              <a:cxnSpLocks/>
            </p:cNvCxnSpPr>
            <p:nvPr/>
          </p:nvCxnSpPr>
          <p:spPr>
            <a:xfrm>
              <a:off x="9835834" y="1936854"/>
              <a:ext cx="758788" cy="0"/>
            </a:xfrm>
            <a:prstGeom prst="line">
              <a:avLst/>
            </a:prstGeom>
            <a:ln w="19050">
              <a:solidFill>
                <a:schemeClr val="tx1">
                  <a:lumMod val="75000"/>
                  <a:lumOff val="2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1" name="그룹 150">
            <a:extLst>
              <a:ext uri="{FF2B5EF4-FFF2-40B4-BE49-F238E27FC236}">
                <a16:creationId xmlns:a16="http://schemas.microsoft.com/office/drawing/2014/main" id="{D820D6B0-1954-46C0-A9E7-701520CC01D5}"/>
              </a:ext>
            </a:extLst>
          </p:cNvPr>
          <p:cNvGrpSpPr/>
          <p:nvPr/>
        </p:nvGrpSpPr>
        <p:grpSpPr>
          <a:xfrm>
            <a:off x="5120001" y="4454509"/>
            <a:ext cx="1297008" cy="617456"/>
            <a:chOff x="2249924" y="1501541"/>
            <a:chExt cx="1297008" cy="617456"/>
          </a:xfrm>
        </p:grpSpPr>
        <p:sp>
          <p:nvSpPr>
            <p:cNvPr id="152" name="타원 151">
              <a:extLst>
                <a:ext uri="{FF2B5EF4-FFF2-40B4-BE49-F238E27FC236}">
                  <a16:creationId xmlns:a16="http://schemas.microsoft.com/office/drawing/2014/main" id="{B8D41EB1-433E-4562-81E6-E1E25697C583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3" name="TextBox 152">
              <a:extLst>
                <a:ext uri="{FF2B5EF4-FFF2-40B4-BE49-F238E27FC236}">
                  <a16:creationId xmlns:a16="http://schemas.microsoft.com/office/drawing/2014/main" id="{3DE78C0B-0CA9-40D8-8688-565BE9203310}"/>
                </a:ext>
              </a:extLst>
            </p:cNvPr>
            <p:cNvSpPr txBox="1"/>
            <p:nvPr/>
          </p:nvSpPr>
          <p:spPr>
            <a:xfrm>
              <a:off x="2292174" y="1557916"/>
              <a:ext cx="1212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400" spc="-150" dirty="0"/>
                <a:t>선발결과 </a:t>
              </a:r>
              <a:endParaRPr lang="en-US" altLang="ko-KR" sz="1400" spc="-150" dirty="0"/>
            </a:p>
            <a:p>
              <a:pPr algn="ctr" latinLnBrk="0"/>
              <a:r>
                <a:rPr lang="ko-KR" altLang="en-US" sz="1400" spc="-150" dirty="0"/>
                <a:t>발표날짜</a:t>
              </a:r>
              <a:endParaRPr lang="en-US" altLang="ko-KR" sz="1400" spc="-150" dirty="0"/>
            </a:p>
          </p:txBody>
        </p:sp>
      </p:grpSp>
      <p:grpSp>
        <p:nvGrpSpPr>
          <p:cNvPr id="154" name="그룹 153">
            <a:extLst>
              <a:ext uri="{FF2B5EF4-FFF2-40B4-BE49-F238E27FC236}">
                <a16:creationId xmlns:a16="http://schemas.microsoft.com/office/drawing/2014/main" id="{7C62C6BB-0875-4B03-8D3B-55B797EF19E4}"/>
              </a:ext>
            </a:extLst>
          </p:cNvPr>
          <p:cNvGrpSpPr/>
          <p:nvPr/>
        </p:nvGrpSpPr>
        <p:grpSpPr>
          <a:xfrm>
            <a:off x="6597411" y="4454509"/>
            <a:ext cx="1297008" cy="617456"/>
            <a:chOff x="2249924" y="1501541"/>
            <a:chExt cx="1297008" cy="617456"/>
          </a:xfrm>
        </p:grpSpPr>
        <p:sp>
          <p:nvSpPr>
            <p:cNvPr id="155" name="타원 154">
              <a:extLst>
                <a:ext uri="{FF2B5EF4-FFF2-40B4-BE49-F238E27FC236}">
                  <a16:creationId xmlns:a16="http://schemas.microsoft.com/office/drawing/2014/main" id="{68F6EE77-5BCA-4E9C-B4DF-735FDEA1A10D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6" name="TextBox 155">
              <a:extLst>
                <a:ext uri="{FF2B5EF4-FFF2-40B4-BE49-F238E27FC236}">
                  <a16:creationId xmlns:a16="http://schemas.microsoft.com/office/drawing/2014/main" id="{8111B364-7300-4D09-8E00-CCD8A3A83360}"/>
                </a:ext>
              </a:extLst>
            </p:cNvPr>
            <p:cNvSpPr txBox="1"/>
            <p:nvPr/>
          </p:nvSpPr>
          <p:spPr>
            <a:xfrm>
              <a:off x="2292174" y="1557916"/>
              <a:ext cx="1212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400" spc="-150" dirty="0"/>
                <a:t>추가모집 </a:t>
              </a:r>
              <a:endParaRPr lang="en-US" altLang="ko-KR" sz="1400" spc="-150" dirty="0"/>
            </a:p>
            <a:p>
              <a:pPr algn="ctr" latinLnBrk="0"/>
              <a:r>
                <a:rPr lang="ko-KR" altLang="en-US" sz="1400" spc="-150" dirty="0"/>
                <a:t>시작날짜</a:t>
              </a:r>
              <a:endParaRPr lang="en-US" altLang="ko-KR" sz="1400" spc="-150" dirty="0"/>
            </a:p>
          </p:txBody>
        </p:sp>
      </p:grpSp>
      <p:grpSp>
        <p:nvGrpSpPr>
          <p:cNvPr id="157" name="그룹 156">
            <a:extLst>
              <a:ext uri="{FF2B5EF4-FFF2-40B4-BE49-F238E27FC236}">
                <a16:creationId xmlns:a16="http://schemas.microsoft.com/office/drawing/2014/main" id="{59AC6649-B531-4ADE-85D0-F7D7F1374D38}"/>
              </a:ext>
            </a:extLst>
          </p:cNvPr>
          <p:cNvGrpSpPr/>
          <p:nvPr/>
        </p:nvGrpSpPr>
        <p:grpSpPr>
          <a:xfrm>
            <a:off x="8076893" y="4441919"/>
            <a:ext cx="1297008" cy="617456"/>
            <a:chOff x="2249924" y="1501541"/>
            <a:chExt cx="1297008" cy="617456"/>
          </a:xfrm>
        </p:grpSpPr>
        <p:sp>
          <p:nvSpPr>
            <p:cNvPr id="158" name="타원 157">
              <a:extLst>
                <a:ext uri="{FF2B5EF4-FFF2-40B4-BE49-F238E27FC236}">
                  <a16:creationId xmlns:a16="http://schemas.microsoft.com/office/drawing/2014/main" id="{47D1C070-17CD-4D05-913A-5725ECEAE2AF}"/>
                </a:ext>
              </a:extLst>
            </p:cNvPr>
            <p:cNvSpPr/>
            <p:nvPr/>
          </p:nvSpPr>
          <p:spPr>
            <a:xfrm>
              <a:off x="2249924" y="1501541"/>
              <a:ext cx="1297008" cy="617456"/>
            </a:xfrm>
            <a:prstGeom prst="ellipse">
              <a:avLst/>
            </a:prstGeom>
            <a:solidFill>
              <a:schemeClr val="bg2"/>
            </a:solidFill>
            <a:ln>
              <a:solidFill>
                <a:srgbClr val="7C838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59" name="TextBox 158">
              <a:extLst>
                <a:ext uri="{FF2B5EF4-FFF2-40B4-BE49-F238E27FC236}">
                  <a16:creationId xmlns:a16="http://schemas.microsoft.com/office/drawing/2014/main" id="{2EC4C286-BDB0-4B28-9050-A39E1422ECF4}"/>
                </a:ext>
              </a:extLst>
            </p:cNvPr>
            <p:cNvSpPr txBox="1"/>
            <p:nvPr/>
          </p:nvSpPr>
          <p:spPr>
            <a:xfrm>
              <a:off x="2292174" y="1557916"/>
              <a:ext cx="121250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latinLnBrk="0"/>
              <a:r>
                <a:rPr lang="ko-KR" altLang="en-US" sz="1400" spc="-150" dirty="0"/>
                <a:t>추가모집 </a:t>
              </a:r>
              <a:endParaRPr lang="en-US" altLang="ko-KR" sz="1400" spc="-150" dirty="0"/>
            </a:p>
            <a:p>
              <a:pPr algn="ctr" latinLnBrk="0"/>
              <a:r>
                <a:rPr lang="ko-KR" altLang="en-US" sz="1400" spc="-150" dirty="0"/>
                <a:t>결과날짜</a:t>
              </a:r>
              <a:endParaRPr lang="en-US" altLang="ko-KR" sz="1400" spc="-150" dirty="0"/>
            </a:p>
          </p:txBody>
        </p:sp>
      </p:grpSp>
    </p:spTree>
    <p:extLst>
      <p:ext uri="{BB962C8B-B14F-4D97-AF65-F5344CB8AC3E}">
        <p14:creationId xmlns:p14="http://schemas.microsoft.com/office/powerpoint/2010/main" val="32636749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B1985EEF-2AD8-452A-AD82-3BF8C0CCB759}"/>
              </a:ext>
            </a:extLst>
          </p:cNvPr>
          <p:cNvSpPr/>
          <p:nvPr/>
        </p:nvSpPr>
        <p:spPr>
          <a:xfrm>
            <a:off x="720000" y="1049009"/>
            <a:ext cx="5760000" cy="108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2363163-7A23-46FA-8BFB-C5C551676293}"/>
              </a:ext>
            </a:extLst>
          </p:cNvPr>
          <p:cNvSpPr/>
          <p:nvPr/>
        </p:nvSpPr>
        <p:spPr>
          <a:xfrm>
            <a:off x="0" y="1049009"/>
            <a:ext cx="720000" cy="10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E7AF03-AAFA-4B21-94E6-D43D71719920}"/>
              </a:ext>
            </a:extLst>
          </p:cNvPr>
          <p:cNvSpPr txBox="1"/>
          <p:nvPr/>
        </p:nvSpPr>
        <p:spPr>
          <a:xfrm>
            <a:off x="720000" y="121920"/>
            <a:ext cx="47369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spc="-300" dirty="0">
                <a:solidFill>
                  <a:schemeClr val="accent4">
                    <a:lumMod val="50000"/>
                  </a:schemeClr>
                </a:solidFill>
              </a:rPr>
              <a:t>Logic Modeling : Query 1</a:t>
            </a:r>
            <a:endParaRPr lang="ko-KR" altLang="en-US" sz="3200" spc="-3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5F0EF4-96E3-43A5-A432-2ED2B20E641A}"/>
              </a:ext>
            </a:extLst>
          </p:cNvPr>
          <p:cNvSpPr txBox="1"/>
          <p:nvPr/>
        </p:nvSpPr>
        <p:spPr>
          <a:xfrm>
            <a:off x="720000" y="629175"/>
            <a:ext cx="24753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(USER 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학부모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,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기간 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: </a:t>
            </a:r>
            <a:r>
              <a:rPr lang="ko-KR" altLang="en-US" sz="1400" dirty="0">
                <a:solidFill>
                  <a:schemeClr val="accent4">
                    <a:lumMod val="50000"/>
                  </a:schemeClr>
                </a:solidFill>
              </a:rPr>
              <a:t>선발 전</a:t>
            </a:r>
            <a:r>
              <a:rPr lang="en-US" altLang="ko-KR" sz="1400" dirty="0">
                <a:solidFill>
                  <a:schemeClr val="accent4">
                    <a:lumMod val="50000"/>
                  </a:schemeClr>
                </a:solidFill>
              </a:rPr>
              <a:t>)</a:t>
            </a:r>
            <a:endParaRPr lang="ko-KR" altLang="en-US" sz="14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6A287E-578E-4555-9C9F-5642B2F6187E}"/>
              </a:ext>
            </a:extLst>
          </p:cNvPr>
          <p:cNvSpPr txBox="1"/>
          <p:nvPr/>
        </p:nvSpPr>
        <p:spPr>
          <a:xfrm>
            <a:off x="185879" y="46855"/>
            <a:ext cx="53412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accent4"/>
                </a:solidFill>
              </a:rPr>
              <a:t>5</a:t>
            </a:r>
            <a:endParaRPr lang="ko-KR" altLang="en-US" sz="4800" b="1" dirty="0">
              <a:solidFill>
                <a:schemeClr val="accent4"/>
              </a:solidFill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778A555-9574-4A29-13EC-C41150A407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4419" y="2103433"/>
            <a:ext cx="8826575" cy="189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BB9ABE-F13E-152B-21AE-32985340809B}"/>
              </a:ext>
            </a:extLst>
          </p:cNvPr>
          <p:cNvSpPr txBox="1"/>
          <p:nvPr/>
        </p:nvSpPr>
        <p:spPr>
          <a:xfrm>
            <a:off x="720000" y="2062777"/>
            <a:ext cx="14078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Decision Table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366C7A-27E4-F2B9-E402-657A8E513D1A}"/>
              </a:ext>
            </a:extLst>
          </p:cNvPr>
          <p:cNvSpPr txBox="1"/>
          <p:nvPr/>
        </p:nvSpPr>
        <p:spPr>
          <a:xfrm>
            <a:off x="2108485" y="2062777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pc="-150" dirty="0">
                <a:solidFill>
                  <a:schemeClr val="accent4">
                    <a:lumMod val="50000"/>
                  </a:schemeClr>
                </a:solidFill>
              </a:rPr>
              <a:t>&gt;&gt;</a:t>
            </a:r>
            <a:endParaRPr lang="ko-KR" altLang="en-US" spc="-150" dirty="0">
              <a:solidFill>
                <a:schemeClr val="accent4">
                  <a:lumMod val="5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9B069453-F26A-4C82-90E0-F96C7DD76C4B}"/>
              </a:ext>
            </a:extLst>
          </p:cNvPr>
          <p:cNvGrpSpPr/>
          <p:nvPr/>
        </p:nvGrpSpPr>
        <p:grpSpPr>
          <a:xfrm>
            <a:off x="720000" y="4399293"/>
            <a:ext cx="1803983" cy="369332"/>
            <a:chOff x="720000" y="4139988"/>
            <a:chExt cx="1803983" cy="369332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B1C6ABE-02E8-8C46-CB9F-A371C3152570}"/>
                </a:ext>
              </a:extLst>
            </p:cNvPr>
            <p:cNvSpPr txBox="1"/>
            <p:nvPr/>
          </p:nvSpPr>
          <p:spPr>
            <a:xfrm>
              <a:off x="720000" y="4139988"/>
              <a:ext cx="13369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accent4">
                      <a:lumMod val="50000"/>
                    </a:schemeClr>
                  </a:solidFill>
                </a:rPr>
                <a:t>Pseudo Code</a:t>
              </a:r>
              <a:endParaRPr lang="ko-KR" altLang="en-US" spc="-1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DB7B134-C74A-143D-14EF-1D6B27232623}"/>
                </a:ext>
              </a:extLst>
            </p:cNvPr>
            <p:cNvSpPr txBox="1"/>
            <p:nvPr/>
          </p:nvSpPr>
          <p:spPr>
            <a:xfrm>
              <a:off x="2108485" y="41399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pc="-150" dirty="0">
                  <a:solidFill>
                    <a:schemeClr val="accent4">
                      <a:lumMod val="50000"/>
                    </a:schemeClr>
                  </a:solidFill>
                </a:rPr>
                <a:t>&gt;&gt;</a:t>
              </a:r>
              <a:endParaRPr lang="ko-KR" altLang="en-US" spc="-150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433EACBD-980C-8DBF-7DD9-5730EF498A54}"/>
              </a:ext>
            </a:extLst>
          </p:cNvPr>
          <p:cNvSpPr txBox="1"/>
          <p:nvPr/>
        </p:nvSpPr>
        <p:spPr>
          <a:xfrm>
            <a:off x="720001" y="1418087"/>
            <a:ext cx="11000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Q1. 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학부모 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A</a:t>
            </a:r>
            <a:r>
              <a:rPr lang="ko-KR" altLang="en-US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의 선호 조건에 적합하는 유치원 목록은 무엇인가</a:t>
            </a:r>
            <a:r>
              <a:rPr lang="en-US" altLang="ko-KR" sz="2400" spc="-150" dirty="0">
                <a:solidFill>
                  <a:schemeClr val="accent4">
                    <a:lumMod val="50000"/>
                  </a:schemeClr>
                </a:solidFill>
                <a:latin typeface="+mj-ea"/>
                <a:ea typeface="+mj-ea"/>
              </a:rPr>
              <a:t>?</a:t>
            </a:r>
          </a:p>
          <a:p>
            <a:endParaRPr lang="ko-KR" altLang="en-US" sz="2400" spc="-150" dirty="0">
              <a:solidFill>
                <a:schemeClr val="accent4">
                  <a:lumMod val="50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E905F85-4ECB-FB87-A4BD-DFAB6E4D894E}"/>
              </a:ext>
            </a:extLst>
          </p:cNvPr>
          <p:cNvSpPr txBox="1"/>
          <p:nvPr/>
        </p:nvSpPr>
        <p:spPr>
          <a:xfrm>
            <a:off x="2582779" y="4399841"/>
            <a:ext cx="9337079" cy="12571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select </a:t>
            </a:r>
            <a:r>
              <a:rPr lang="ko-KR" altLang="en-US" sz="1600" spc="-150" dirty="0"/>
              <a:t>유치원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유치원이름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from </a:t>
            </a:r>
            <a:r>
              <a:rPr lang="ko-KR" altLang="en-US" sz="1600" spc="-150" dirty="0"/>
              <a:t>유치원</a:t>
            </a:r>
          </a:p>
          <a:p>
            <a:pPr algn="just">
              <a:lnSpc>
                <a:spcPct val="120000"/>
              </a:lnSpc>
            </a:pPr>
            <a:r>
              <a:rPr lang="en-US" altLang="ko-KR" sz="1600" spc="-150" dirty="0"/>
              <a:t>where </a:t>
            </a:r>
            <a:r>
              <a:rPr lang="ko-KR" altLang="en-US" sz="1600" spc="-150" dirty="0"/>
              <a:t>유치원</a:t>
            </a:r>
            <a:r>
              <a:rPr lang="en-US" altLang="ko-KR" sz="1600" spc="-150" dirty="0"/>
              <a:t>.</a:t>
            </a:r>
            <a:r>
              <a:rPr lang="ko-KR" altLang="en-US" sz="1600" spc="-150" dirty="0"/>
              <a:t>유치원</a:t>
            </a:r>
            <a:r>
              <a:rPr lang="en-US" altLang="ko-KR" sz="1600" spc="-150" dirty="0"/>
              <a:t>TYPE = type</a:t>
            </a:r>
          </a:p>
          <a:p>
            <a:pPr algn="just">
              <a:lnSpc>
                <a:spcPct val="120000"/>
              </a:lnSpc>
            </a:pPr>
            <a:endParaRPr lang="ko-KR" altLang="en-US" sz="1600" spc="-150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802BCF4-1FAE-0EBE-9D6B-27CB5FE337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F9B66E-A506-4F32-84E5-F344782BD9BA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66158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YELLOW_">
      <a:dk1>
        <a:sysClr val="windowText" lastClr="000000"/>
      </a:dk1>
      <a:lt1>
        <a:sysClr val="window" lastClr="FFFFFF"/>
      </a:lt1>
      <a:dk2>
        <a:srgbClr val="7F7F7F"/>
      </a:dk2>
      <a:lt2>
        <a:srgbClr val="E7E6E6"/>
      </a:lt2>
      <a:accent1>
        <a:srgbClr val="FBCE01"/>
      </a:accent1>
      <a:accent2>
        <a:srgbClr val="FDDE45"/>
      </a:accent2>
      <a:accent3>
        <a:srgbClr val="D8BEA7"/>
      </a:accent3>
      <a:accent4>
        <a:srgbClr val="A6A7A9"/>
      </a:accent4>
      <a:accent5>
        <a:srgbClr val="EDE5D5"/>
      </a:accent5>
      <a:accent6>
        <a:srgbClr val="FCFBF7"/>
      </a:accent6>
      <a:hlink>
        <a:srgbClr val="595959"/>
      </a:hlink>
      <a:folHlink>
        <a:srgbClr val="595959"/>
      </a:folHlink>
    </a:clrScheme>
    <a:fontScheme name="사용자 지정 2">
      <a:majorFont>
        <a:latin typeface="나눔스퀘어_ac Bold"/>
        <a:ea typeface="나눔스퀘어_ac Bold"/>
        <a:cs typeface=""/>
      </a:majorFont>
      <a:minorFont>
        <a:latin typeface="나눔스퀘어"/>
        <a:ea typeface="나눔스퀘어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accent2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1217</TotalTime>
  <Words>2132</Words>
  <Application>Microsoft Office PowerPoint</Application>
  <PresentationFormat>와이드스크린</PresentationFormat>
  <Paragraphs>406</Paragraphs>
  <Slides>31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31</vt:i4>
      </vt:variant>
    </vt:vector>
  </HeadingPairs>
  <TitlesOfParts>
    <vt:vector size="37" baseType="lpstr">
      <vt:lpstr>Wingdings</vt:lpstr>
      <vt:lpstr>나눔스퀘어_ac Bold</vt:lpstr>
      <vt:lpstr>맑은 고딕</vt:lpstr>
      <vt:lpstr>Arial</vt:lpstr>
      <vt:lpstr>나눔스퀘어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Yu Saebyeol</dc:creator>
  <cp:lastModifiedBy>송은서[ 학부재학 / 일어일문학과 ]</cp:lastModifiedBy>
  <cp:revision>88</cp:revision>
  <dcterms:created xsi:type="dcterms:W3CDTF">2020-12-13T00:02:47Z</dcterms:created>
  <dcterms:modified xsi:type="dcterms:W3CDTF">2022-06-21T01:21:30Z</dcterms:modified>
</cp:coreProperties>
</file>